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4" r:id="rId3"/>
    <p:sldId id="258" r:id="rId4"/>
    <p:sldId id="257" r:id="rId5"/>
    <p:sldId id="269" r:id="rId6"/>
    <p:sldId id="260" r:id="rId7"/>
    <p:sldId id="270" r:id="rId8"/>
    <p:sldId id="271" r:id="rId9"/>
    <p:sldId id="272" r:id="rId10"/>
    <p:sldId id="266" r:id="rId11"/>
    <p:sldId id="273" r:id="rId12"/>
    <p:sldId id="277" r:id="rId13"/>
    <p:sldId id="265" r:id="rId14"/>
    <p:sldId id="267" r:id="rId15"/>
    <p:sldId id="274" r:id="rId16"/>
    <p:sldId id="278" r:id="rId17"/>
    <p:sldId id="259" r:id="rId18"/>
    <p:sldId id="268" r:id="rId19"/>
    <p:sldId id="263" r:id="rId20"/>
    <p:sldId id="276" r:id="rId2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402" y="3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17A73-C60E-4C33-B17D-70CCB9481017}" type="datetimeFigureOut">
              <a:rPr lang="tr-TR" smtClean="0"/>
              <a:t>27.09.2016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4CA1D-99B0-40B3-ABEC-BF80FAB6FA6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17A73-C60E-4C33-B17D-70CCB9481017}" type="datetimeFigureOut">
              <a:rPr lang="tr-TR" smtClean="0"/>
              <a:t>27.09.2016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4CA1D-99B0-40B3-ABEC-BF80FAB6FA6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17A73-C60E-4C33-B17D-70CCB9481017}" type="datetimeFigureOut">
              <a:rPr lang="tr-TR" smtClean="0"/>
              <a:t>27.09.2016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4CA1D-99B0-40B3-ABEC-BF80FAB6FA6E}" type="slidenum">
              <a:rPr lang="tr-TR" smtClean="0"/>
              <a:t>‹#›</a:t>
            </a:fld>
            <a:endParaRPr lang="tr-T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17A73-C60E-4C33-B17D-70CCB9481017}" type="datetimeFigureOut">
              <a:rPr lang="tr-TR" smtClean="0"/>
              <a:t>27.09.2016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4CA1D-99B0-40B3-ABEC-BF80FAB6FA6E}" type="slidenum">
              <a:rPr lang="tr-TR" smtClean="0"/>
              <a:t>‹#›</a:t>
            </a:fld>
            <a:endParaRPr lang="tr-T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17A73-C60E-4C33-B17D-70CCB9481017}" type="datetimeFigureOut">
              <a:rPr lang="tr-TR" smtClean="0"/>
              <a:t>27.09.2016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4CA1D-99B0-40B3-ABEC-BF80FAB6FA6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17A73-C60E-4C33-B17D-70CCB9481017}" type="datetimeFigureOut">
              <a:rPr lang="tr-TR" smtClean="0"/>
              <a:t>27.09.2016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4CA1D-99B0-40B3-ABEC-BF80FAB6FA6E}" type="slidenum">
              <a:rPr lang="tr-TR" smtClean="0"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17A73-C60E-4C33-B17D-70CCB9481017}" type="datetimeFigureOut">
              <a:rPr lang="tr-TR" smtClean="0"/>
              <a:t>27.09.2016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4CA1D-99B0-40B3-ABEC-BF80FAB6FA6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17A73-C60E-4C33-B17D-70CCB9481017}" type="datetimeFigureOut">
              <a:rPr lang="tr-TR" smtClean="0"/>
              <a:t>27.09.2016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4CA1D-99B0-40B3-ABEC-BF80FAB6FA6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17A73-C60E-4C33-B17D-70CCB9481017}" type="datetimeFigureOut">
              <a:rPr lang="tr-TR" smtClean="0"/>
              <a:t>27.09.2016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4CA1D-99B0-40B3-ABEC-BF80FAB6FA6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17A73-C60E-4C33-B17D-70CCB9481017}" type="datetimeFigureOut">
              <a:rPr lang="tr-TR" smtClean="0"/>
              <a:t>27.09.2016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4CA1D-99B0-40B3-ABEC-BF80FAB6FA6E}" type="slidenum">
              <a:rPr lang="tr-TR" smtClean="0"/>
              <a:t>‹#›</a:t>
            </a:fld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17A73-C60E-4C33-B17D-70CCB9481017}" type="datetimeFigureOut">
              <a:rPr lang="tr-TR" smtClean="0"/>
              <a:t>27.09.2016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4CA1D-99B0-40B3-ABEC-BF80FAB6FA6E}" type="slidenum">
              <a:rPr lang="tr-TR" smtClean="0"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C217A73-C60E-4C33-B17D-70CCB9481017}" type="datetimeFigureOut">
              <a:rPr lang="tr-TR" smtClean="0"/>
              <a:t>27.09.2016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1D4CA1D-99B0-40B3-ABEC-BF80FAB6FA6E}" type="slidenum">
              <a:rPr lang="tr-TR" smtClean="0"/>
              <a:t>‹#›</a:t>
            </a:fld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1844824"/>
            <a:ext cx="7772400" cy="2592287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chemeClr val="tx1"/>
                </a:solidFill>
              </a:rPr>
              <a:t>AYDIN İL MİLLİ EĞİTİM MÜDÜRLÜĞÜ 2016-2017 ÖĞRETİM YILI OKUL TEMELLİ PSİKOSOSYAL MÜDAHALE HİZMETLERİ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615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77500" lnSpcReduction="20000"/>
          </a:bodyPr>
          <a:lstStyle/>
          <a:p>
            <a:pPr marL="68580" indent="0">
              <a:buNone/>
            </a:pPr>
            <a:r>
              <a:rPr lang="tr-TR" dirty="0" smtClean="0"/>
              <a:t>5- Bu </a:t>
            </a:r>
            <a:r>
              <a:rPr lang="tr-TR" dirty="0"/>
              <a:t>süreçte öğrenci ailelerinin yaşayacağı sosyal ve psikolojik sorunlar</a:t>
            </a:r>
            <a:r>
              <a:rPr lang="tr-TR" dirty="0" smtClean="0"/>
              <a:t>.</a:t>
            </a:r>
          </a:p>
          <a:p>
            <a:pPr>
              <a:buFontTx/>
              <a:buChar char="-"/>
            </a:pPr>
            <a:r>
              <a:rPr lang="tr-TR" dirty="0" smtClean="0"/>
              <a:t>Sosyal çevrelerinden dışlanma</a:t>
            </a:r>
          </a:p>
          <a:p>
            <a:pPr>
              <a:buFontTx/>
              <a:buChar char="-"/>
            </a:pPr>
            <a:r>
              <a:rPr lang="tr-TR" dirty="0" smtClean="0"/>
              <a:t>Çocuklarının etiketlenme kaygısı</a:t>
            </a:r>
          </a:p>
          <a:p>
            <a:pPr>
              <a:buFontTx/>
              <a:buChar char="-"/>
            </a:pPr>
            <a:endParaRPr lang="tr-TR" dirty="0" smtClean="0"/>
          </a:p>
          <a:p>
            <a:pPr>
              <a:buFontTx/>
              <a:buChar char="-"/>
            </a:pPr>
            <a:endParaRPr lang="tr-TR" dirty="0"/>
          </a:p>
          <a:p>
            <a:pPr marL="68580" indent="0">
              <a:buNone/>
            </a:pPr>
            <a:endParaRPr lang="tr-TR" dirty="0"/>
          </a:p>
          <a:p>
            <a:pPr marL="68580" indent="0">
              <a:buNone/>
            </a:pPr>
            <a:r>
              <a:rPr lang="tr-TR" dirty="0"/>
              <a:t>6</a:t>
            </a:r>
            <a:r>
              <a:rPr lang="tr-TR" dirty="0" smtClean="0"/>
              <a:t>- Bazı </a:t>
            </a:r>
            <a:r>
              <a:rPr lang="tr-TR" dirty="0"/>
              <a:t>özel okulların kapatılan okul öğrencilerini kabul etmede zorluk çıkarması</a:t>
            </a:r>
            <a:r>
              <a:rPr lang="tr-TR" dirty="0" smtClean="0"/>
              <a:t>.</a:t>
            </a:r>
          </a:p>
          <a:p>
            <a:pPr marL="68580" indent="0">
              <a:buNone/>
            </a:pPr>
            <a:endParaRPr lang="tr-TR" dirty="0" smtClean="0"/>
          </a:p>
          <a:p>
            <a:pPr marL="68580" indent="0">
              <a:buNone/>
            </a:pPr>
            <a:endParaRPr lang="tr-TR" dirty="0"/>
          </a:p>
          <a:p>
            <a:pPr marL="68580" indent="0">
              <a:buNone/>
            </a:pPr>
            <a:r>
              <a:rPr lang="tr-TR" dirty="0"/>
              <a:t>7</a:t>
            </a:r>
            <a:r>
              <a:rPr lang="tr-TR" dirty="0" smtClean="0"/>
              <a:t>- Kapatılan </a:t>
            </a:r>
            <a:r>
              <a:rPr lang="tr-TR" dirty="0"/>
              <a:t>okullardan gelen öğrencilerin FETÖ/PDY propagandası yapma ya da öğrencilerin ideolojik kamplaşma </a:t>
            </a:r>
            <a:r>
              <a:rPr lang="tr-TR" dirty="0" smtClean="0"/>
              <a:t>olasılığı (özellikle liselerde).</a:t>
            </a:r>
          </a:p>
          <a:p>
            <a:pPr marL="68580" indent="0">
              <a:buNone/>
            </a:pPr>
            <a:endParaRPr lang="tr-TR" dirty="0"/>
          </a:p>
          <a:p>
            <a:pPr marL="68580" indent="0">
              <a:buNone/>
            </a:pPr>
            <a:r>
              <a:rPr lang="tr-TR" dirty="0"/>
              <a:t>8</a:t>
            </a:r>
            <a:r>
              <a:rPr lang="tr-TR" dirty="0" smtClean="0"/>
              <a:t>-Anne </a:t>
            </a:r>
            <a:r>
              <a:rPr lang="tr-TR" dirty="0"/>
              <a:t>ve babası tutuklanan </a:t>
            </a:r>
            <a:r>
              <a:rPr lang="tr-TR" dirty="0" smtClean="0"/>
              <a:t>öğrenciler hakkında </a:t>
            </a:r>
            <a:r>
              <a:rPr lang="tr-TR" dirty="0"/>
              <a:t>mahkeme tarafından verilebilecek tedbir kararlarında artış olasılığı</a:t>
            </a:r>
            <a:r>
              <a:rPr lang="tr-TR" dirty="0" smtClean="0"/>
              <a:t>.</a:t>
            </a:r>
          </a:p>
          <a:p>
            <a:pPr marL="68580" indent="0">
              <a:buNone/>
            </a:pPr>
            <a:endParaRPr lang="tr-TR" dirty="0"/>
          </a:p>
          <a:p>
            <a:pPr marL="68580" indent="0">
              <a:buNone/>
            </a:pPr>
            <a:r>
              <a:rPr lang="tr-TR" dirty="0"/>
              <a:t>9</a:t>
            </a:r>
            <a:r>
              <a:rPr lang="tr-TR" dirty="0" smtClean="0"/>
              <a:t>- Sosyal </a:t>
            </a:r>
            <a:r>
              <a:rPr lang="tr-TR" dirty="0"/>
              <a:t>ve psikolojik sorunlarla baş etmede zorluk yaşayan öğrencilerde sosyal çöküntü ve buna bağlı olarak ruhsal bozuklukların çıkma olasılığı.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49824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608" y="1988840"/>
            <a:ext cx="6777317" cy="4563869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tr-TR" b="1" dirty="0">
                <a:solidFill>
                  <a:schemeClr val="tx1"/>
                </a:solidFill>
              </a:rPr>
              <a:t>ÇÖZÜM ÖNERİLERİ</a:t>
            </a:r>
            <a:endParaRPr lang="tr-TR" b="1" dirty="0" smtClean="0">
              <a:solidFill>
                <a:schemeClr val="tx1"/>
              </a:solidFill>
            </a:endParaRPr>
          </a:p>
          <a:p>
            <a:r>
              <a:rPr lang="tr-TR" dirty="0" smtClean="0"/>
              <a:t>İl okul </a:t>
            </a:r>
            <a:r>
              <a:rPr lang="tr-TR" dirty="0"/>
              <a:t>Temelli </a:t>
            </a:r>
            <a:r>
              <a:rPr lang="tr-TR" dirty="0" err="1"/>
              <a:t>Psikososyal</a:t>
            </a:r>
            <a:r>
              <a:rPr lang="tr-TR" dirty="0"/>
              <a:t> Müdahale Hizmetleri Eylem planının </a:t>
            </a:r>
            <a:r>
              <a:rPr lang="tr-TR" dirty="0" smtClean="0"/>
              <a:t>hazırlanarak  </a:t>
            </a:r>
            <a:r>
              <a:rPr lang="tr-TR" dirty="0"/>
              <a:t>İl, İlçe eğitim yöneticileri, tüm Rehberlik Araştırma Merkezi ve okul yöneticilerinin bilgilendirilmesi ve uygulamada iş birliğinin sağlanması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96972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872067" y="2204864"/>
            <a:ext cx="7408333" cy="3921299"/>
          </a:xfrm>
        </p:spPr>
        <p:txBody>
          <a:bodyPr/>
          <a:lstStyle/>
          <a:p>
            <a:r>
              <a:rPr lang="tr-TR" dirty="0"/>
              <a:t>Bölgelerindeki RAM’ların koordinasyonunda, kapatılan okullardan nakil yoluyla okullarına öğrenci gelen öğretmenlere yönelik </a:t>
            </a:r>
            <a:r>
              <a:rPr lang="tr-TR" dirty="0" err="1"/>
              <a:t>Psikososyal</a:t>
            </a:r>
            <a:r>
              <a:rPr lang="tr-TR" dirty="0"/>
              <a:t> Müdahale Hizmetleri konusunda bilgilendirmelerin yapılması.</a:t>
            </a:r>
          </a:p>
          <a:p>
            <a:r>
              <a:rPr lang="tr-TR" dirty="0" err="1"/>
              <a:t>Sosyo</a:t>
            </a:r>
            <a:r>
              <a:rPr lang="tr-TR" dirty="0"/>
              <a:t>-kültürel ve sportif faaliyetlerle, </a:t>
            </a:r>
            <a:r>
              <a:rPr lang="tr-TR" dirty="0" err="1"/>
              <a:t>psikososyal</a:t>
            </a:r>
            <a:r>
              <a:rPr lang="tr-TR" dirty="0"/>
              <a:t> müdahale hizmetlerin bütünleştirilmesi(halk eğitim merkezi ve gençlik merkezleriyle işbirliğine gidilebilir.).</a:t>
            </a:r>
          </a:p>
          <a:p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99171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Kapatılan okul </a:t>
            </a:r>
            <a:r>
              <a:rPr lang="tr-TR" dirty="0"/>
              <a:t>öğrencilerinden </a:t>
            </a:r>
            <a:r>
              <a:rPr lang="tr-TR" b="1" dirty="0"/>
              <a:t>nakil yaptırmayan öğrencilerin</a:t>
            </a:r>
            <a:r>
              <a:rPr lang="tr-TR" dirty="0"/>
              <a:t> tespitinin ve takibinin yapılması.</a:t>
            </a:r>
          </a:p>
          <a:p>
            <a:r>
              <a:rPr lang="tr-TR" dirty="0"/>
              <a:t>Kapatılan okullardan nakil gelen öğrenci velileriyle </a:t>
            </a:r>
            <a:r>
              <a:rPr lang="tr-TR" b="1" dirty="0" smtClean="0"/>
              <a:t>etkin </a:t>
            </a:r>
            <a:r>
              <a:rPr lang="tr-TR" b="1" dirty="0"/>
              <a:t>işbirliği yapılması ve etkili iletişim</a:t>
            </a:r>
            <a:r>
              <a:rPr lang="tr-TR" dirty="0"/>
              <a:t> sağlanması</a:t>
            </a:r>
            <a:r>
              <a:rPr lang="tr-TR" dirty="0" smtClean="0"/>
              <a:t>. İletişim engellerinin göz önünde bulundurup etkili iletişim için hazırlık yapılması</a:t>
            </a:r>
            <a:endParaRPr lang="tr-TR" dirty="0"/>
          </a:p>
          <a:p>
            <a:r>
              <a:rPr lang="tr-TR" dirty="0"/>
              <a:t>Kapatılan </a:t>
            </a:r>
            <a:r>
              <a:rPr lang="tr-TR" dirty="0" smtClean="0"/>
              <a:t>okullardan </a:t>
            </a:r>
            <a:r>
              <a:rPr lang="tr-TR" dirty="0"/>
              <a:t>nakil yoluyla gelen öğrenci ve velilere yönelik </a:t>
            </a:r>
            <a:r>
              <a:rPr lang="tr-TR" b="1" dirty="0" smtClean="0"/>
              <a:t>oryantasyon</a:t>
            </a:r>
            <a:r>
              <a:rPr lang="tr-TR" dirty="0" smtClean="0"/>
              <a:t> çalışmalarının etkili bir şekilde yapılması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6624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115616" y="980728"/>
            <a:ext cx="684076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dirty="0" smtClean="0">
                <a:solidFill>
                  <a:schemeClr val="tx2"/>
                </a:solidFill>
              </a:rPr>
              <a:t>Sosyal </a:t>
            </a:r>
            <a:r>
              <a:rPr lang="tr-TR" sz="2400" dirty="0">
                <a:solidFill>
                  <a:schemeClr val="tx2"/>
                </a:solidFill>
              </a:rPr>
              <a:t>ve ekonomik açıdan desteklenmesine ihtiyaç duyulan öğrencilerin sosyal ve ekonomik ihtiyaçlarının karşılanması için gerektiğinde Aile ve Sosyal Politikalar İl Müdürlüğü ve ilgili Sosyal Yardımlaşma ve Dayanışma Vakfı ile işbirliğine </a:t>
            </a:r>
            <a:r>
              <a:rPr lang="tr-TR" sz="2400" dirty="0" smtClean="0">
                <a:solidFill>
                  <a:schemeClr val="tx2"/>
                </a:solidFill>
              </a:rPr>
              <a:t>gidilmesi ayrıca halk eğitim merkezinde verilen kurslara yönlendirmelerin yapılması.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2400" dirty="0">
              <a:solidFill>
                <a:schemeClr val="tx2"/>
              </a:solidFill>
            </a:endParaRPr>
          </a:p>
          <a:p>
            <a:endParaRPr lang="tr-TR" sz="2400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dirty="0" smtClean="0">
                <a:solidFill>
                  <a:schemeClr val="tx2"/>
                </a:solidFill>
              </a:rPr>
              <a:t>Kapatılan </a:t>
            </a:r>
            <a:r>
              <a:rPr lang="tr-TR" sz="2400" dirty="0">
                <a:solidFill>
                  <a:schemeClr val="tx2"/>
                </a:solidFill>
              </a:rPr>
              <a:t>özel anaokulu ve etüt merkezlerinden ücretsiz faydalanan öğrencilerle ilgili Aile ve Sosyal Politikalar İl Müdürlüğü ile işbirliğine gidilerek kreş ve etüt merkezlerinden faydalandırılması.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245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899592" y="1582341"/>
            <a:ext cx="669674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>
                <a:solidFill>
                  <a:schemeClr val="tx2"/>
                </a:solidFill>
              </a:rPr>
              <a:t>Ruhsal sorunları olan ve çıkma olasılığı olan öğrencilerle ilgili olarak İl Sağlık Müdürlüğü ile işbirliği </a:t>
            </a:r>
            <a:r>
              <a:rPr lang="tr-TR" dirty="0" smtClean="0">
                <a:solidFill>
                  <a:schemeClr val="tx2"/>
                </a:solidFill>
              </a:rPr>
              <a:t>yapılması (konuyla ilgili çocuk ve ergen psikiyatristleriyle).</a:t>
            </a:r>
          </a:p>
          <a:p>
            <a:endParaRPr lang="tr-TR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>
                <a:solidFill>
                  <a:schemeClr val="tx2"/>
                </a:solidFill>
              </a:rPr>
              <a:t>Kapatılan okullardan gelen öğrencilerin devam-devamsızlık durumlarının takibinin </a:t>
            </a:r>
            <a:r>
              <a:rPr lang="tr-TR" dirty="0" smtClean="0">
                <a:solidFill>
                  <a:schemeClr val="tx2"/>
                </a:solidFill>
              </a:rPr>
              <a:t>yapılması (okul idarecileri ve rehber öğretmenler takip sağlayacak).</a:t>
            </a:r>
          </a:p>
          <a:p>
            <a:endParaRPr lang="tr-TR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smtClean="0">
                <a:solidFill>
                  <a:schemeClr val="tx2"/>
                </a:solidFill>
              </a:rPr>
              <a:t> Okul yönetimlerince yurt ve yemekhane hizmetleriyle ilgili tedbirlerin alınması.</a:t>
            </a:r>
          </a:p>
        </p:txBody>
      </p:sp>
    </p:spTree>
    <p:extLst>
      <p:ext uri="{BB962C8B-B14F-4D97-AF65-F5344CB8AC3E}">
        <p14:creationId xmlns:p14="http://schemas.microsoft.com/office/powerpoint/2010/main" val="314031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115616" y="2136339"/>
            <a:ext cx="748883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chemeClr val="tx2"/>
                </a:solidFill>
              </a:rPr>
              <a:t>Gerekli görülen öğrencilerle bireysel ve grup çalışmalarının yapılması,</a:t>
            </a:r>
          </a:p>
          <a:p>
            <a:pPr lvl="0"/>
            <a:endParaRPr lang="tr-TR" sz="2400" dirty="0">
              <a:solidFill>
                <a:schemeClr val="tx2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chemeClr val="tx2"/>
                </a:solidFill>
              </a:rPr>
              <a:t>Rehberlik öğretmenlerine yönelik danışmanlık tedbiri ve </a:t>
            </a:r>
            <a:r>
              <a:rPr lang="tr-TR" sz="2400" dirty="0" err="1">
                <a:solidFill>
                  <a:schemeClr val="tx2"/>
                </a:solidFill>
              </a:rPr>
              <a:t>psikososyal</a:t>
            </a:r>
            <a:r>
              <a:rPr lang="tr-TR" sz="2400" dirty="0">
                <a:solidFill>
                  <a:schemeClr val="tx2"/>
                </a:solidFill>
              </a:rPr>
              <a:t> müdahale hizmetleri eğitimi ve okul müdürlerine travma sonrası müdahale eğitimlerinin verilmesi ve hizmet içi faaliyet planına eklenmesi.</a:t>
            </a:r>
          </a:p>
        </p:txBody>
      </p:sp>
    </p:spTree>
    <p:extLst>
      <p:ext uri="{BB962C8B-B14F-4D97-AF65-F5344CB8AC3E}">
        <p14:creationId xmlns:p14="http://schemas.microsoft.com/office/powerpoint/2010/main" val="9133562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6411257"/>
              </p:ext>
            </p:extLst>
          </p:nvPr>
        </p:nvGraphicFramePr>
        <p:xfrm>
          <a:off x="827584" y="908720"/>
          <a:ext cx="7704856" cy="570738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66465"/>
                <a:gridCol w="3682007"/>
                <a:gridCol w="2002608"/>
                <a:gridCol w="1453776"/>
              </a:tblGrid>
              <a:tr h="1705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7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Ay</a:t>
                      </a:r>
                      <a:endParaRPr lang="tr-TR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277" marR="382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7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Yapılacak Çalışma</a:t>
                      </a:r>
                      <a:endParaRPr lang="tr-TR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277" marR="382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7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Açıklama</a:t>
                      </a:r>
                      <a:endParaRPr lang="tr-TR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277" marR="382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7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Sorumlu Kişiler</a:t>
                      </a:r>
                      <a:endParaRPr lang="tr-TR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277" marR="382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</a:tr>
              <a:tr h="2493770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Ağustos-Eylül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277" marR="3827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 İlçe Yöneticileri ve Rehberlik Araştırma Merkezi yöneticilerinin katılımıyla Ağustos ayı sonunda toplantı yapılması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2.Rehberlik Araştırma Merkezi bölgesinde yer alan Okul Müdürü ve Okul Rehber Öğretmenlerinin katılımıyla bilgilendirme toplantısının yapılması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3.Sene başı öğretmenler kurulu toplantısında kapatılan okullardan nakil gelen öğrencilerle ilgili okul müdürlerinin öğretmenlere bilgilendirme yapması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4.İhtiyaç duyulan öğrencilere yönelik </a:t>
                      </a:r>
                      <a:r>
                        <a:rPr lang="tr-TR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Psikososyal</a:t>
                      </a:r>
                      <a:r>
                        <a:rPr lang="tr-TR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Müdahale Hizmetleri çalışmalarının </a:t>
                      </a:r>
                      <a:r>
                        <a:rPr lang="tr-TR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başlatılması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277" marR="382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Nakil işlemleri sırasında öğrencilerin </a:t>
                      </a:r>
                      <a:r>
                        <a:rPr lang="tr-TR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sosyo</a:t>
                      </a:r>
                      <a:r>
                        <a:rPr lang="tr-TR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-ekonomik durumlarının(barınma, yemek ve ulaşım) tespitinin yapılması ve ilgili kurumların bilgilendirilmesi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Okul </a:t>
                      </a:r>
                      <a:r>
                        <a:rPr lang="tr-TR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Psikososyal</a:t>
                      </a:r>
                      <a:r>
                        <a:rPr lang="tr-TR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Müdahale Hizmetleri planlarının yapılması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277" marR="382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1.Aydın İl Milli Eğitim Müdürlüğü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2.İlçe Milli Eğitim Müdürlüğü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3.Okul Müdürlükleri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277" marR="382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4176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Eylül-Ekim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277" marR="3827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1.Kapatılan okullardan nakil yoluyla gelen öğrencilerin tespiti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2.İhtiyaç duyan öğrencilerin gerekli kurum ve kuruluşlarına yönlendirilmesi(Sağlık Kurum ve Kuruluşları, Aile ve Sosyal Politikalar İl Müdürlüğü vb</a:t>
                      </a:r>
                      <a:r>
                        <a:rPr lang="tr-TR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3.Kapatılan </a:t>
                      </a:r>
                      <a:r>
                        <a:rPr lang="tr-TR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okullarından nakil yoluyla gelen öğrencilere yönelik yapılan çalışmaların </a:t>
                      </a:r>
                      <a:r>
                        <a:rPr lang="tr-TR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raporlaştırılarak</a:t>
                      </a:r>
                      <a:r>
                        <a:rPr lang="tr-TR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tr-TR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Rehberlik</a:t>
                      </a:r>
                      <a:r>
                        <a:rPr lang="tr-TR" sz="110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Araştırma Merkezi </a:t>
                      </a:r>
                      <a:r>
                        <a:rPr lang="tr-TR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Müdürlüklerine </a:t>
                      </a:r>
                      <a:r>
                        <a:rPr lang="tr-TR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gönderilmesi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277" marR="382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Psikoeğitim</a:t>
                      </a:r>
                      <a:r>
                        <a:rPr lang="tr-TR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çalışmalarından sonra ihtiyaç duyulan öğrencilere yönelik bireysel ya da grupla psikolojik danışma hizmetlerinin yapılması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277" marR="382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1.Okul Müdürlükleri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 Okul Rehberlik Servisleri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277" marR="382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2192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Kasım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277" marR="3827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1.Kapatılan okullardan gelen öğrencilerin devam devamsızlık durumunun değerlendirilmesi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2.Kapatılan okullarından nakil yoluyla gelen öğrencilere yönelik yapılan çalışmaların </a:t>
                      </a:r>
                      <a:r>
                        <a:rPr lang="tr-TR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raporlaştırılarak</a:t>
                      </a:r>
                      <a:r>
                        <a:rPr lang="tr-TR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tr-TR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Rehberlik</a:t>
                      </a:r>
                      <a:r>
                        <a:rPr lang="tr-TR" sz="110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Araştırma Merkezi </a:t>
                      </a:r>
                      <a:r>
                        <a:rPr lang="tr-TR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Müdürlüklerine gönderilmesi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3.Nakil yoluyla gelen öğrencilerin akademik başarılarının değerlendirilmesi</a:t>
                      </a:r>
                      <a:endParaRPr lang="tr-TR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8277" marR="382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İhtiyaç duyulan öğrencilere yönelik bireysel ya da grupla psikolojik danışma hizmetlerinin yapılması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277" marR="382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1.Okul Müdürlükleri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 Okul Rehberlik Servisleri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277" marR="382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tr-TR" sz="2000" dirty="0" smtClean="0"/>
              <a:t>İŞLEYİŞ 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643750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1821882"/>
              </p:ext>
            </p:extLst>
          </p:nvPr>
        </p:nvGraphicFramePr>
        <p:xfrm>
          <a:off x="755575" y="1253334"/>
          <a:ext cx="7704857" cy="4842901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66466"/>
                <a:gridCol w="3096374"/>
                <a:gridCol w="2588242"/>
                <a:gridCol w="1453775"/>
              </a:tblGrid>
              <a:tr h="681599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Aralık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76" marR="4327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1.Kapatılan okullarından nakil yoluyla gelen öğrencilere yönelik yapılan çalışmaların </a:t>
                      </a:r>
                      <a:r>
                        <a:rPr lang="tr-TR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raporlaştırılarak</a:t>
                      </a:r>
                      <a:r>
                        <a:rPr lang="tr-TR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tr-TR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Rehberlik</a:t>
                      </a:r>
                      <a:r>
                        <a:rPr lang="tr-TR" sz="110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Araştırma Merkezi </a:t>
                      </a:r>
                      <a:r>
                        <a:rPr lang="tr-TR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Müdürlüklerine gönderilmesi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2.İzleme ve değerlendirme faaliyetleri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76" marR="43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İhtiyaç duyulan öğrencilere yönelik bireysel ya da grupla psikolojik danışma hizmetlerinin yapılması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76" marR="43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1.Okul Müdürlükleri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 Okul Rehberlik Servisleri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76" marR="43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1599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Ocak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76" marR="4327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1.Nakil yoluyla gelen öğrencilerin akademik başarılarının değerlendirilmesi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76" marR="43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76" marR="43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1.Okul Müdürlükleri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 Okul Rehberlik Servisleri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76" marR="43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1599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Şubat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76" marR="4327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İzleme ve değerlendirme faaliyetleri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76" marR="43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İhtiyaç duyulan öğrencilere yönelik bireysel ya da grupla psikolojik danışma hizmetlerinin yapılması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76" marR="43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1.Okul Müdürlükleri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 Okul Rehberlik Servisleri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76" marR="43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1599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Mart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76" marR="4327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İzleme ve değerlendirme faaliyetleri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76" marR="43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İhtiyaç duyulan öğrencilere yönelik bireysel ya da grupla psikolojik danışma hizmetlerinin yapılması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76" marR="43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1.Okul Müdürlükleri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 Okul Rehberlik Servisleri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76" marR="43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1599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Nisan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76" marR="4327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İzleme ve değerlendirme faaliyetleri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76" marR="43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İhtiyaç duyulan öğrencilere yönelik bireysel ya da grupla psikolojik danışma hizmetlerinin yapılması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76" marR="43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1.Okul Müdürlükleri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 Okul Rehberlik Servisleri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76" marR="43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1599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Mayıs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76" marR="4327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İzleme ve değerlendirme faaliyetleri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76" marR="43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İhtiyaç duyulan öğrencilere yönelik bireysel ya da grupla psikolojik danışma hizmetlerinin yapılması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76" marR="43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1.Okul Müdürlükleri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 Okul Rehberlik Servisleri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76" marR="43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368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Haziran</a:t>
                      </a:r>
                      <a:endParaRPr lang="tr-TR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76" marR="4327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İl Eylem Planı dahilinde yapılan çalışmaların değerlendirilmesi ve </a:t>
                      </a:r>
                      <a:r>
                        <a:rPr lang="tr-TR" sz="11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raporlaştırılması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76" marR="43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76" marR="43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76" marR="432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560638" y="12541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322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Okul Temelli </a:t>
            </a:r>
            <a:r>
              <a:rPr lang="tr-TR" dirty="0" err="1" smtClean="0">
                <a:solidFill>
                  <a:srgbClr val="FF0000"/>
                </a:solidFill>
              </a:rPr>
              <a:t>Psikososyal</a:t>
            </a:r>
            <a:r>
              <a:rPr lang="tr-TR" dirty="0" smtClean="0">
                <a:solidFill>
                  <a:srgbClr val="FF0000"/>
                </a:solidFill>
              </a:rPr>
              <a:t> Müdahale İl Komisyonu</a:t>
            </a:r>
          </a:p>
          <a:p>
            <a:pPr marL="0" indent="0">
              <a:buNone/>
            </a:pPr>
            <a:r>
              <a:rPr lang="tr-TR" sz="1200" dirty="0" smtClean="0"/>
              <a:t>- İl eylem planını hazırlanması, yürütülmesi ve sonuçlarının değerlendirilerek paydaşlarla </a:t>
            </a:r>
            <a:r>
              <a:rPr lang="tr-TR" sz="1200" dirty="0"/>
              <a:t>birlikte gerekli önlemlerin alınması</a:t>
            </a:r>
          </a:p>
          <a:p>
            <a:pPr marL="0" indent="0">
              <a:buNone/>
            </a:pPr>
            <a:r>
              <a:rPr lang="tr-TR" sz="1200" dirty="0" smtClean="0"/>
              <a:t> </a:t>
            </a:r>
            <a:endParaRPr lang="tr-TR" sz="1100" dirty="0" smtClean="0"/>
          </a:p>
          <a:p>
            <a:r>
              <a:rPr lang="tr-TR" dirty="0" smtClean="0">
                <a:solidFill>
                  <a:srgbClr val="FF0000"/>
                </a:solidFill>
              </a:rPr>
              <a:t>RAM </a:t>
            </a:r>
            <a:r>
              <a:rPr lang="tr-TR" dirty="0" err="1" smtClean="0">
                <a:solidFill>
                  <a:srgbClr val="FF0000"/>
                </a:solidFill>
              </a:rPr>
              <a:t>Psikososyal</a:t>
            </a:r>
            <a:r>
              <a:rPr lang="tr-TR" dirty="0" smtClean="0">
                <a:solidFill>
                  <a:srgbClr val="FF0000"/>
                </a:solidFill>
              </a:rPr>
              <a:t> Müdahale Komisyonu</a:t>
            </a:r>
          </a:p>
          <a:p>
            <a:pPr marL="0" indent="0">
              <a:buNone/>
            </a:pPr>
            <a:r>
              <a:rPr lang="tr-TR" sz="1200" dirty="0" smtClean="0"/>
              <a:t>Yönetici ve Rehberlik öğretmenlerine bilgilendirme toplantılarının yapılması, çalışmaların yürütülmesinde koordinasyon ve destek hizmeti sunulması, gerekli yönlendirilmelerin yapılması, gerektiğinde okullara aktif destekte bulunması, okullarda gelen raporların üst komisyonlara iletilmesi.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Okul </a:t>
            </a:r>
            <a:r>
              <a:rPr lang="tr-TR" dirty="0" err="1">
                <a:solidFill>
                  <a:srgbClr val="FF0000"/>
                </a:solidFill>
              </a:rPr>
              <a:t>Psikososyal</a:t>
            </a:r>
            <a:r>
              <a:rPr lang="tr-TR" dirty="0">
                <a:solidFill>
                  <a:srgbClr val="FF0000"/>
                </a:solidFill>
              </a:rPr>
              <a:t> Müdahale </a:t>
            </a:r>
            <a:r>
              <a:rPr lang="tr-TR" dirty="0" smtClean="0">
                <a:solidFill>
                  <a:srgbClr val="FF0000"/>
                </a:solidFill>
              </a:rPr>
              <a:t>Komisyonu</a:t>
            </a:r>
            <a:endParaRPr lang="tr-TR" sz="1200" dirty="0" smtClean="0"/>
          </a:p>
          <a:p>
            <a:pPr marL="0" indent="0">
              <a:buNone/>
            </a:pPr>
            <a:r>
              <a:rPr lang="tr-TR" sz="1200" dirty="0" smtClean="0"/>
              <a:t>İl Eylem Planı doğrultusunda okullarda yapılacak çalışmaların planlanması ve yürütülmesi(veli-öğretmen bilgilendirme toplantıları, öğrenci-veli oryantasyon çalışması, devam devamsızlık takibi vb.)</a:t>
            </a:r>
          </a:p>
          <a:p>
            <a:pPr marL="0" indent="0">
              <a:buNone/>
            </a:pPr>
            <a:r>
              <a:rPr lang="tr-TR" sz="1200" dirty="0" smtClean="0"/>
              <a:t>Yapılan çalışmaların İl Eylem Planında belirtilen tarihler doğrultusunda Rehberlik Araştırma Merkezi Müdürlüklerine gönderilmesi.</a:t>
            </a:r>
          </a:p>
          <a:p>
            <a:pPr marL="0" indent="0">
              <a:buNone/>
            </a:pPr>
            <a:r>
              <a:rPr lang="tr-TR" sz="1200" dirty="0" smtClean="0"/>
              <a:t>İhtiyaç duyulduğunda RAM </a:t>
            </a:r>
            <a:r>
              <a:rPr lang="tr-TR" sz="1200" dirty="0" err="1" smtClean="0"/>
              <a:t>psikososyal</a:t>
            </a:r>
            <a:r>
              <a:rPr lang="tr-TR" sz="1200" dirty="0" smtClean="0"/>
              <a:t> müdahale komisyonundan destek talep edilmesi.</a:t>
            </a:r>
          </a:p>
          <a:p>
            <a:pPr marL="0" indent="0">
              <a:buNone/>
            </a:pPr>
            <a:endParaRPr lang="tr-TR" sz="1200" dirty="0" smtClean="0"/>
          </a:p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MÜDAHALE HİZMETLERİ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3781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tr-TR" sz="3400" dirty="0"/>
              <a:t>Milli Eğitim Bakanlığı Rehberlik ve Psikolojik Danışma Hizmetleri </a:t>
            </a:r>
            <a:r>
              <a:rPr lang="tr-TR" sz="3400" dirty="0" smtClean="0"/>
              <a:t>Yönetmeliği,</a:t>
            </a:r>
            <a:endParaRPr lang="tr-TR" sz="3400" dirty="0"/>
          </a:p>
          <a:p>
            <a:pPr lvl="0"/>
            <a:r>
              <a:rPr lang="tr-TR" sz="3400" dirty="0"/>
              <a:t>Milli Eğitim Bakanlığı Özel Eğitim Rehberlik ve Danışma Hizmetleri Genel Müdürlüğünün 25/01/2002 tarih ve 2002/11 Numaralı “</a:t>
            </a:r>
            <a:r>
              <a:rPr lang="tr-TR" sz="3400" dirty="0" err="1"/>
              <a:t>Psikososyal</a:t>
            </a:r>
            <a:r>
              <a:rPr lang="tr-TR" sz="3400" dirty="0"/>
              <a:t> Müdahale Hizmetleri” Konulu </a:t>
            </a:r>
            <a:r>
              <a:rPr lang="tr-TR" sz="3400" dirty="0" smtClean="0"/>
              <a:t>Genelgesi,</a:t>
            </a:r>
            <a:endParaRPr lang="tr-TR" sz="3400" dirty="0"/>
          </a:p>
          <a:p>
            <a:pPr lvl="0"/>
            <a:r>
              <a:rPr lang="tr-TR" sz="3400" dirty="0"/>
              <a:t>Milli Eğitim Bakanlığı Özel Eğitim, Rehberlik ve Danışma Hizmetleri Genel Müdürlüğünün 26/03/2014 tarih ve 1265 sayılı “</a:t>
            </a:r>
            <a:r>
              <a:rPr lang="tr-TR" sz="3400" dirty="0" err="1"/>
              <a:t>Psikososyal</a:t>
            </a:r>
            <a:r>
              <a:rPr lang="tr-TR" sz="3400" dirty="0"/>
              <a:t> Müdahale Hizmetleri” Konulu </a:t>
            </a:r>
            <a:r>
              <a:rPr lang="tr-TR" sz="3400" dirty="0" smtClean="0"/>
              <a:t>yazısı,</a:t>
            </a:r>
            <a:endParaRPr lang="tr-TR" sz="3400" dirty="0"/>
          </a:p>
          <a:p>
            <a:pPr lvl="0"/>
            <a:r>
              <a:rPr lang="tr-TR" sz="3400" dirty="0"/>
              <a:t>Milli Eğitim Bakanlığı Özel Eğitim, Rehberlik ve Danışma Hizmetleri Genel Müdürlüğünün 24/03/2016 tarih ve 2006/26 Numaralı Genelgesi</a:t>
            </a:r>
          </a:p>
          <a:p>
            <a:pPr lvl="0"/>
            <a:r>
              <a:rPr lang="tr-TR" sz="3400" dirty="0"/>
              <a:t>İl Milli Eğitim Müdürlüğünün 08/08/2016 tarih ve 8409215 sayılı </a:t>
            </a:r>
            <a:r>
              <a:rPr lang="tr-TR" sz="3400" dirty="0" smtClean="0"/>
              <a:t>emirleri,</a:t>
            </a:r>
            <a:endParaRPr lang="tr-TR" sz="3400" dirty="0"/>
          </a:p>
          <a:p>
            <a:pPr lvl="0"/>
            <a:r>
              <a:rPr lang="tr-TR" sz="3400" dirty="0"/>
              <a:t>Valilik Makamının 08/08/2016 tarih ve 8439821 sayılı Olur’ları.</a:t>
            </a:r>
          </a:p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043490" y="548680"/>
            <a:ext cx="7024744" cy="72008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DAYANAK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16727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9199275"/>
              </p:ext>
            </p:extLst>
          </p:nvPr>
        </p:nvGraphicFramePr>
        <p:xfrm>
          <a:off x="1331640" y="1772815"/>
          <a:ext cx="6120679" cy="479336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22928"/>
                <a:gridCol w="1717563"/>
                <a:gridCol w="3880188"/>
              </a:tblGrid>
              <a:tr h="3259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S.N</a:t>
                      </a: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21" marR="295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Söz-Davranışlar-Eylem</a:t>
                      </a: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(Erken Uyarı İşaretleri)</a:t>
                      </a: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21" marR="295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Öncelik sırasına göre öğrenci isimleri(Not: Öğrenci hakkında bilinmesi gereken varsa, ilgili öğrenci için parantez içinde belirtiniz)</a:t>
                      </a:r>
                      <a:endParaRPr lang="tr-T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21" marR="295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</a:tr>
              <a:tr h="2788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tr-T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21" marR="295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Okula devamda isteksizlik</a:t>
                      </a: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21" marR="295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21" marR="295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9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tr-T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21" marR="295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Stres kaygı düzeyinde artış</a:t>
                      </a: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21" marR="295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21" marR="295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4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tr-T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21" marR="295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Akademik Başarısızlık</a:t>
                      </a:r>
                      <a:endParaRPr lang="tr-T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21" marR="295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21" marR="295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9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tr-T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21" marR="295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Güven Endişesi</a:t>
                      </a: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21" marR="295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21" marR="295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8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tr-T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21" marR="295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Mutsuzluk(Depresyon belirtileri, içekapanıklık)</a:t>
                      </a:r>
                      <a:endParaRPr lang="tr-T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21" marR="295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21" marR="295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9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tr-T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21" marR="295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Aile İçi Sorunlar(Anne-baba yoksunluğu, boşanma)</a:t>
                      </a: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21" marR="295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21" marR="295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9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tr-T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21" marR="295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Arkadaş İlişkileri Kurmakta Güçlük</a:t>
                      </a:r>
                      <a:endParaRPr lang="tr-T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21" marR="295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21" marR="295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9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tr-T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21" marR="295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Dikkat Eksikliği</a:t>
                      </a:r>
                      <a:endParaRPr lang="tr-T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21" marR="295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21" marR="295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9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tr-T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21" marR="295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Suçluluk Hissi</a:t>
                      </a:r>
                      <a:endParaRPr lang="tr-T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21" marR="295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21" marR="295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tr-T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21" marR="295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Grup Etkinliklerine Katılmakta isteksizlik</a:t>
                      </a:r>
                      <a:endParaRPr lang="tr-T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tr-T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21" marR="295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21" marR="295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tr-T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21" marR="295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Problem Çözme Becerilerinde Yetersizlik</a:t>
                      </a:r>
                      <a:endParaRPr lang="tr-T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tr-T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21" marR="295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21" marR="295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9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tr-T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21" marR="295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Ekonomik Sorunlar (Bakım, Beslenme, Ulaşım)</a:t>
                      </a:r>
                      <a:endParaRPr lang="tr-T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21" marR="295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21" marR="295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8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tr-T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21" marR="295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Davranış Sorunları (öfke, saldırganlık vb.)</a:t>
                      </a:r>
                      <a:endParaRPr lang="tr-T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21" marR="295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21" marR="295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9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tr-T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21" marR="295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Diğer……</a:t>
                      </a:r>
                      <a:endParaRPr lang="tr-T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21" marR="295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tr-T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21" marR="295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547665" y="1124744"/>
            <a:ext cx="6264696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42291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42291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42291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42291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42291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2291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2291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2291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2291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tr-TR" altLang="tr-TR" sz="1200" b="1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ÖĞRENCİ GÖZLEM FORMU</a:t>
            </a:r>
            <a:endParaRPr lang="tr-TR" altLang="tr-TR" sz="800" dirty="0" smtClean="0">
              <a:solidFill>
                <a:prstClr val="black"/>
              </a:solidFill>
            </a:endParaRPr>
          </a:p>
          <a:p>
            <a:pPr eaLnBrk="0" hangingPunct="0"/>
            <a:r>
              <a:rPr lang="tr-TR" altLang="tr-TR" sz="1200" b="1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Öğretmenin Adı Soyadı:</a:t>
            </a:r>
            <a:endParaRPr lang="tr-TR" altLang="tr-TR" sz="800" dirty="0" smtClean="0">
              <a:solidFill>
                <a:prstClr val="black"/>
              </a:solidFill>
            </a:endParaRPr>
          </a:p>
          <a:p>
            <a:pPr eaLnBrk="0" hangingPunct="0"/>
            <a:r>
              <a:rPr lang="tr-TR" altLang="tr-TR" sz="1200" b="1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Sınıfı:	Tarih: ……/…../……..</a:t>
            </a:r>
            <a:endParaRPr lang="tr-TR" altLang="tr-TR" sz="800" dirty="0" smtClean="0">
              <a:solidFill>
                <a:prstClr val="black"/>
              </a:solidFill>
            </a:endParaRPr>
          </a:p>
          <a:p>
            <a:pPr eaLnBrk="0" hangingPunct="0"/>
            <a:endParaRPr lang="tr-TR" altLang="tr-TR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1246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mtClean="0"/>
              <a:t>Fethullahçı</a:t>
            </a:r>
            <a:r>
              <a:rPr lang="tr-TR" dirty="0" smtClean="0"/>
              <a:t> </a:t>
            </a:r>
            <a:r>
              <a:rPr lang="tr-TR" dirty="0"/>
              <a:t>Terör Örgütü (FETÖ/PDY) tarafından düzenlenen darbe girişimi </a:t>
            </a:r>
            <a:r>
              <a:rPr lang="tr-TR" dirty="0" smtClean="0"/>
              <a:t>ile mücadele sırasında ve 667 </a:t>
            </a:r>
            <a:r>
              <a:rPr lang="tr-TR" dirty="0"/>
              <a:t>KHK kapsamında ilimizde kapatılan okul öğrencilerinin okullarımıza yerleştirilmesi aşamasında  </a:t>
            </a:r>
            <a:r>
              <a:rPr lang="tr-TR" dirty="0" smtClean="0"/>
              <a:t>etkilenmesi muhtemel öğrencilerimizin </a:t>
            </a:r>
            <a:r>
              <a:rPr lang="tr-TR" dirty="0"/>
              <a:t>yüksek yararı gözetilerek pedagojik destek sağlanması ve okulların açılmasıyla birlikte karşılaşılması muhtemel sosyal, psikolojik ve ekonomik sorunların en aza indirgenmesi.</a:t>
            </a: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KONUSU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08366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tr-TR" dirty="0" smtClean="0"/>
              <a:t>Öğrencilerin nakilleri ve yerleştirilmeleri </a:t>
            </a:r>
            <a:r>
              <a:rPr lang="tr-TR" dirty="0"/>
              <a:t>sürecinde oluşabilecek sosyal ve psikolojik sorunları ortadan kaldırmak amacıyla öğrencilere </a:t>
            </a:r>
            <a:r>
              <a:rPr lang="tr-TR" dirty="0" err="1"/>
              <a:t>psiko</a:t>
            </a:r>
            <a:r>
              <a:rPr lang="tr-TR" dirty="0"/>
              <a:t>-sosyal destek sağlamak,</a:t>
            </a:r>
          </a:p>
          <a:p>
            <a:pPr algn="just"/>
            <a:r>
              <a:rPr lang="tr-TR" dirty="0" smtClean="0"/>
              <a:t>Öğretmenler</a:t>
            </a:r>
            <a:r>
              <a:rPr lang="tr-TR" dirty="0"/>
              <a:t>, öğrenciler ve ailelerin </a:t>
            </a:r>
            <a:r>
              <a:rPr lang="tr-TR" dirty="0" err="1"/>
              <a:t>psiko</a:t>
            </a:r>
            <a:r>
              <a:rPr lang="tr-TR" dirty="0"/>
              <a:t>-sosyal olarak gelişimlerine yönelik hazırlanan rehberlik ve temel önleme programları, diğer rehberlik ve psikolojik danışma hizmetleri, sosyal etkinlikler, spor ve serbest zaman etkinlikleri bütünleştirerek okulda olumlu psikolojik ortamın </a:t>
            </a:r>
            <a:r>
              <a:rPr lang="tr-TR" dirty="0" smtClean="0"/>
              <a:t>oluşturulması()</a:t>
            </a:r>
            <a:endParaRPr lang="tr-TR" dirty="0"/>
          </a:p>
          <a:p>
            <a:pPr algn="just"/>
            <a:r>
              <a:rPr lang="tr-TR" dirty="0" smtClean="0"/>
              <a:t>Öğrencilerde </a:t>
            </a:r>
            <a:r>
              <a:rPr lang="tr-TR" dirty="0"/>
              <a:t>sorun çözme becerilerini geliştirmek,</a:t>
            </a:r>
          </a:p>
          <a:p>
            <a:pPr algn="just"/>
            <a:r>
              <a:rPr lang="tr-TR" dirty="0" smtClean="0"/>
              <a:t>Yaşanabilecek </a:t>
            </a:r>
            <a:r>
              <a:rPr lang="tr-TR" dirty="0"/>
              <a:t>sosyal, duygusal ve ekonomik sorunlarla ilgili öğrencilere duygu ve düşüncelerini sağlıklı şekilde ifade edilebilmelerini öğretmek.</a:t>
            </a:r>
          </a:p>
          <a:p>
            <a:pPr algn="just"/>
            <a:r>
              <a:rPr lang="tr-TR" dirty="0" smtClean="0"/>
              <a:t>Okul </a:t>
            </a:r>
            <a:r>
              <a:rPr lang="tr-TR" dirty="0"/>
              <a:t>ortamında demokrasi bilincini pekiştirmek,</a:t>
            </a:r>
          </a:p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ÇALIŞMANIN AMAÇLARI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5075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6855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b="1" u="sng" dirty="0"/>
              <a:t>OKULLARDA UYGULANACAK PROGRAMLAR</a:t>
            </a:r>
            <a:endParaRPr lang="tr-TR" dirty="0"/>
          </a:p>
          <a:p>
            <a:r>
              <a:rPr lang="tr-TR" dirty="0"/>
              <a:t> </a:t>
            </a:r>
          </a:p>
          <a:p>
            <a:r>
              <a:rPr lang="tr-TR" b="1" dirty="0"/>
              <a:t>Okullarda Sosyal-Duygusal Yeterliğe Odaklı Programlar Uygulanacaktır. Uygulanacak çalışma örnekleri aşağıda sıralanmıştır:</a:t>
            </a:r>
            <a:endParaRPr lang="tr-TR" dirty="0"/>
          </a:p>
          <a:p>
            <a:pPr lvl="0"/>
            <a:r>
              <a:rPr lang="tr-TR" dirty="0"/>
              <a:t>Öfke </a:t>
            </a:r>
            <a:r>
              <a:rPr lang="tr-TR" dirty="0" smtClean="0"/>
              <a:t>Yönetimi </a:t>
            </a:r>
          </a:p>
          <a:p>
            <a:pPr lvl="0"/>
            <a:r>
              <a:rPr lang="tr-TR" dirty="0" smtClean="0"/>
              <a:t>Çatışma </a:t>
            </a:r>
            <a:r>
              <a:rPr lang="tr-TR" dirty="0"/>
              <a:t>Çözme</a:t>
            </a:r>
          </a:p>
          <a:p>
            <a:pPr lvl="0"/>
            <a:r>
              <a:rPr lang="tr-TR" dirty="0"/>
              <a:t>Problem Çözme</a:t>
            </a:r>
          </a:p>
          <a:p>
            <a:pPr lvl="0"/>
            <a:r>
              <a:rPr lang="tr-TR" dirty="0" smtClean="0"/>
              <a:t>Demokrasi </a:t>
            </a:r>
            <a:r>
              <a:rPr lang="tr-TR" dirty="0"/>
              <a:t>Bilinci Kazandırma</a:t>
            </a:r>
          </a:p>
          <a:p>
            <a:pPr lvl="0"/>
            <a:r>
              <a:rPr lang="tr-TR" dirty="0"/>
              <a:t>Stresle </a:t>
            </a:r>
            <a:r>
              <a:rPr lang="tr-TR" dirty="0" err="1"/>
              <a:t>Başetme</a:t>
            </a:r>
            <a:r>
              <a:rPr lang="tr-TR" dirty="0"/>
              <a:t>/Stres Yönetimi</a:t>
            </a:r>
          </a:p>
          <a:p>
            <a:pPr lvl="0"/>
            <a:r>
              <a:rPr lang="tr-TR" dirty="0"/>
              <a:t>Akran İlişkileri Geliştirme</a:t>
            </a:r>
          </a:p>
          <a:p>
            <a:pPr lvl="0"/>
            <a:r>
              <a:rPr lang="tr-TR" dirty="0"/>
              <a:t>Akran Arabuluculuğu</a:t>
            </a:r>
          </a:p>
          <a:p>
            <a:pPr lvl="0"/>
            <a:r>
              <a:rPr lang="tr-TR" dirty="0"/>
              <a:t>Sosyal Beceriler ve Kişilerarası </a:t>
            </a:r>
            <a:r>
              <a:rPr lang="tr-TR" dirty="0" smtClean="0"/>
              <a:t>İlişkiler</a:t>
            </a:r>
          </a:p>
          <a:p>
            <a:pPr marL="0" lvl="0" indent="0">
              <a:buNone/>
            </a:pPr>
            <a:endParaRPr lang="tr-TR" dirty="0" smtClean="0"/>
          </a:p>
          <a:p>
            <a:pPr marL="0" lvl="0" indent="0">
              <a:buNone/>
            </a:pPr>
            <a:r>
              <a:rPr lang="tr-TR" dirty="0" smtClean="0"/>
              <a:t>Konuları ile ilgili rehberlik etkinlikleri uygulanabilir.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44304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lvl="0" indent="0">
              <a:buNone/>
            </a:pPr>
            <a:r>
              <a:rPr lang="tr-TR" dirty="0" smtClean="0"/>
              <a:t>1- Kapatılan </a:t>
            </a:r>
            <a:r>
              <a:rPr lang="tr-TR" dirty="0"/>
              <a:t>okullardan </a:t>
            </a:r>
            <a:r>
              <a:rPr lang="tr-TR" dirty="0" smtClean="0"/>
              <a:t> nakil yoluyla gelen </a:t>
            </a:r>
            <a:r>
              <a:rPr lang="tr-TR" dirty="0"/>
              <a:t>öğrenci velilerinin okul idareleriyle işbirliği sağlama ve iletişimde yaşanacak sorunlar. </a:t>
            </a:r>
            <a:endParaRPr lang="tr-TR" dirty="0" smtClean="0"/>
          </a:p>
          <a:p>
            <a:pPr marL="0" lvl="0" indent="0">
              <a:buNone/>
            </a:pPr>
            <a:r>
              <a:rPr lang="tr-TR" dirty="0"/>
              <a:t>-</a:t>
            </a:r>
            <a:r>
              <a:rPr lang="tr-TR" dirty="0" smtClean="0"/>
              <a:t>    Farklı sebeplerden kaynaklanan öfkelerini okula yansıtılması</a:t>
            </a:r>
          </a:p>
          <a:p>
            <a:pPr lvl="0">
              <a:buFontTx/>
              <a:buChar char="-"/>
            </a:pPr>
            <a:r>
              <a:rPr lang="tr-TR" dirty="0" smtClean="0"/>
              <a:t>Kıyaslama yapılması</a:t>
            </a:r>
          </a:p>
          <a:p>
            <a:pPr lvl="0">
              <a:buFontTx/>
              <a:buChar char="-"/>
            </a:pPr>
            <a:r>
              <a:rPr lang="tr-TR" dirty="0" smtClean="0"/>
              <a:t>Ayrıcalık talep etme</a:t>
            </a:r>
          </a:p>
          <a:p>
            <a:pPr lvl="0">
              <a:buFontTx/>
              <a:buChar char="-"/>
            </a:pPr>
            <a:r>
              <a:rPr lang="tr-TR" dirty="0" smtClean="0"/>
              <a:t>Maddi problemlerin yansıtılması</a:t>
            </a:r>
          </a:p>
          <a:p>
            <a:pPr lvl="0">
              <a:buFontTx/>
              <a:buChar char="-"/>
            </a:pP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529128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chemeClr val="tx1"/>
                </a:solidFill>
              </a:rPr>
              <a:t>KARŞILAŞILACAK SORUNLAR</a:t>
            </a:r>
            <a:endParaRPr lang="tr-T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3662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492" y="1196752"/>
            <a:ext cx="6777317" cy="4824536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tr-TR" dirty="0" smtClean="0"/>
              <a:t>2- Kapatılan </a:t>
            </a:r>
            <a:r>
              <a:rPr lang="tr-TR" dirty="0"/>
              <a:t>okullardan nakil yoluyla gelen öğrencilerin okula uyum ve oryantasyon sürecinde yaşayabileceği sosyal ve duygusal sorunlar </a:t>
            </a:r>
          </a:p>
          <a:p>
            <a:pPr marL="68580" indent="0">
              <a:buNone/>
            </a:pPr>
            <a:r>
              <a:rPr lang="tr-TR" dirty="0" smtClean="0"/>
              <a:t>- Diğer </a:t>
            </a:r>
            <a:r>
              <a:rPr lang="tr-TR" dirty="0"/>
              <a:t>çocuklar tarafından dışlanma,</a:t>
            </a:r>
          </a:p>
          <a:p>
            <a:pPr marL="68580" indent="0">
              <a:buNone/>
            </a:pPr>
            <a:r>
              <a:rPr lang="tr-TR" dirty="0" smtClean="0"/>
              <a:t>- kabul </a:t>
            </a:r>
            <a:r>
              <a:rPr lang="tr-TR" dirty="0"/>
              <a:t>görmeme,</a:t>
            </a:r>
          </a:p>
          <a:p>
            <a:pPr>
              <a:buFontTx/>
              <a:buChar char="-"/>
            </a:pPr>
            <a:r>
              <a:rPr lang="tr-TR" dirty="0"/>
              <a:t>D</a:t>
            </a:r>
            <a:r>
              <a:rPr lang="tr-TR" dirty="0" smtClean="0"/>
              <a:t>evamsızlık problemi</a:t>
            </a:r>
          </a:p>
          <a:p>
            <a:pPr>
              <a:buFontTx/>
              <a:buChar char="-"/>
            </a:pPr>
            <a:r>
              <a:rPr lang="tr-TR" dirty="0" smtClean="0"/>
              <a:t>Reddetme</a:t>
            </a:r>
          </a:p>
          <a:p>
            <a:pPr>
              <a:buFontTx/>
              <a:buChar char="-"/>
            </a:pPr>
            <a:r>
              <a:rPr lang="tr-TR" dirty="0" smtClean="0"/>
              <a:t>Kıyaslama</a:t>
            </a:r>
          </a:p>
          <a:p>
            <a:pPr>
              <a:buFontTx/>
              <a:buChar char="-"/>
            </a:pPr>
            <a:r>
              <a:rPr lang="tr-TR" dirty="0" smtClean="0"/>
              <a:t>Tükenmişlik ve çaresizlik hissi</a:t>
            </a:r>
          </a:p>
          <a:p>
            <a:pPr>
              <a:buFontTx/>
              <a:buChar char="-"/>
            </a:pPr>
            <a:r>
              <a:rPr lang="tr-TR" dirty="0" smtClean="0"/>
              <a:t>Davranış problemi çıkabilir(şiddet, zarar verme yalan söyleme vb.)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59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492" y="1484784"/>
            <a:ext cx="6777317" cy="4347845"/>
          </a:xfrm>
        </p:spPr>
        <p:txBody>
          <a:bodyPr>
            <a:normAutofit/>
          </a:bodyPr>
          <a:lstStyle/>
          <a:p>
            <a:pPr marL="68580" indent="0">
              <a:buNone/>
            </a:pPr>
            <a:endParaRPr lang="tr-TR" dirty="0"/>
          </a:p>
          <a:p>
            <a:pPr marL="68580" indent="0">
              <a:buNone/>
            </a:pPr>
            <a:r>
              <a:rPr lang="tr-TR" dirty="0" smtClean="0"/>
              <a:t>3- Nakillerin </a:t>
            </a:r>
            <a:r>
              <a:rPr lang="tr-TR" dirty="0"/>
              <a:t>yoğunlaştığı okullarda sınıf mevcutlarının kalabalık olması ve sınıflar oluşturulurken ortaya çıkabilecek </a:t>
            </a:r>
            <a:r>
              <a:rPr lang="tr-TR" dirty="0" smtClean="0"/>
              <a:t>sorunlar</a:t>
            </a:r>
          </a:p>
          <a:p>
            <a:pPr>
              <a:buFontTx/>
              <a:buChar char="-"/>
            </a:pPr>
            <a:r>
              <a:rPr lang="tr-TR" dirty="0" smtClean="0"/>
              <a:t>velilerin </a:t>
            </a:r>
            <a:r>
              <a:rPr lang="tr-TR" dirty="0"/>
              <a:t>bu durumu kabul etmemesi, </a:t>
            </a:r>
            <a:endParaRPr lang="tr-TR" dirty="0" smtClean="0"/>
          </a:p>
          <a:p>
            <a:pPr>
              <a:buFontTx/>
              <a:buChar char="-"/>
            </a:pPr>
            <a:r>
              <a:rPr lang="tr-TR" dirty="0" smtClean="0"/>
              <a:t>nakil </a:t>
            </a:r>
            <a:r>
              <a:rPr lang="tr-TR" dirty="0"/>
              <a:t>gelen </a:t>
            </a:r>
            <a:r>
              <a:rPr lang="tr-TR" dirty="0" smtClean="0"/>
              <a:t>öğrencilerin tek sınıfta toplanma düşüncesi</a:t>
            </a:r>
          </a:p>
          <a:p>
            <a:pPr>
              <a:buFontTx/>
              <a:buChar char="-"/>
            </a:pPr>
            <a:r>
              <a:rPr lang="tr-TR" dirty="0" smtClean="0"/>
              <a:t>Okulda fiziksel yetersizlik</a:t>
            </a:r>
          </a:p>
          <a:p>
            <a:pPr>
              <a:buFontTx/>
              <a:buChar char="-"/>
            </a:pPr>
            <a:r>
              <a:rPr lang="tr-TR" dirty="0" smtClean="0"/>
              <a:t>Başarı sıralamasının değişmesi </a:t>
            </a:r>
          </a:p>
          <a:p>
            <a:pPr>
              <a:buFontTx/>
              <a:buChar char="-"/>
            </a:pPr>
            <a:endParaRPr lang="tr-TR" dirty="0" smtClean="0"/>
          </a:p>
          <a:p>
            <a:pPr marL="6858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4216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492" y="1196752"/>
            <a:ext cx="6777317" cy="4635877"/>
          </a:xfrm>
        </p:spPr>
        <p:txBody>
          <a:bodyPr/>
          <a:lstStyle/>
          <a:p>
            <a:r>
              <a:rPr lang="tr-TR" dirty="0"/>
              <a:t>4- Yönetici ve </a:t>
            </a:r>
            <a:r>
              <a:rPr lang="tr-TR" dirty="0" smtClean="0"/>
              <a:t>öğretmen ve velilerin </a:t>
            </a:r>
            <a:r>
              <a:rPr lang="tr-TR" dirty="0"/>
              <a:t>nakil yoluyla gelen öğrencilere yönelik iletişim ve yaklaşımlarından kaynaklanan sorunlar</a:t>
            </a:r>
            <a:r>
              <a:rPr lang="tr-TR" dirty="0" smtClean="0"/>
              <a:t>.</a:t>
            </a:r>
          </a:p>
          <a:p>
            <a:pPr>
              <a:buFontTx/>
              <a:buChar char="-"/>
            </a:pPr>
            <a:r>
              <a:rPr lang="tr-TR" dirty="0" smtClean="0"/>
              <a:t>Objektif olamam,</a:t>
            </a:r>
          </a:p>
          <a:p>
            <a:pPr>
              <a:buFontTx/>
              <a:buChar char="-"/>
            </a:pPr>
            <a:r>
              <a:rPr lang="tr-TR" dirty="0" smtClean="0"/>
              <a:t>İdeolojik davranma</a:t>
            </a:r>
          </a:p>
          <a:p>
            <a:pPr>
              <a:buFontTx/>
              <a:buChar char="-"/>
            </a:pPr>
            <a:r>
              <a:rPr lang="tr-TR" dirty="0" smtClean="0"/>
              <a:t>Velilerin dışlanması</a:t>
            </a:r>
          </a:p>
          <a:p>
            <a:pPr>
              <a:buFontTx/>
              <a:buChar char="-"/>
            </a:pPr>
            <a:r>
              <a:rPr lang="tr-TR" dirty="0" smtClean="0"/>
              <a:t>Öğrencilere karşı empati kuramama</a:t>
            </a:r>
          </a:p>
          <a:p>
            <a:pPr>
              <a:buFontTx/>
              <a:buChar char="-"/>
            </a:pPr>
            <a:r>
              <a:rPr lang="tr-TR" dirty="0" smtClean="0"/>
              <a:t>Velilerin öğrencilere karşı ayrımcılık yapması</a:t>
            </a:r>
          </a:p>
          <a:p>
            <a:pPr>
              <a:buFontTx/>
              <a:buChar char="-"/>
            </a:pPr>
            <a:endParaRPr lang="tr-TR" dirty="0" smtClean="0"/>
          </a:p>
          <a:p>
            <a:pPr marL="68580" indent="0">
              <a:buNone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2725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lga Biçimi">
  <a:themeElements>
    <a:clrScheme name="Dalga Biçimi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Dalga Biçimi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alga Biçimi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267</TotalTime>
  <Words>1334</Words>
  <Application>Microsoft Office PowerPoint</Application>
  <PresentationFormat>Ekran Gösterisi (4:3)</PresentationFormat>
  <Paragraphs>216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1" baseType="lpstr">
      <vt:lpstr>Dalga Biçimi</vt:lpstr>
      <vt:lpstr>AYDIN İL MİLLİ EĞİTİM MÜDÜRLÜĞÜ 2016-2017 ÖĞRETİM YILI OKUL TEMELLİ PSİKOSOSYAL MÜDAHALE HİZMETLERİ</vt:lpstr>
      <vt:lpstr>DAYANAK</vt:lpstr>
      <vt:lpstr>KONUSU</vt:lpstr>
      <vt:lpstr>ÇALIŞMANIN AMAÇLARI</vt:lpstr>
      <vt:lpstr>PowerPoint Sunusu</vt:lpstr>
      <vt:lpstr>KARŞILAŞILACAK SORUNLAR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İŞLEYİŞ </vt:lpstr>
      <vt:lpstr>PowerPoint Sunusu</vt:lpstr>
      <vt:lpstr>MÜDAHALE HİZMETLERİ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Eylem planı</dc:title>
  <dc:creator>MDYRDMC</dc:creator>
  <cp:lastModifiedBy>RPDHBLBŞK</cp:lastModifiedBy>
  <cp:revision>37</cp:revision>
  <dcterms:created xsi:type="dcterms:W3CDTF">2016-09-20T06:15:37Z</dcterms:created>
  <dcterms:modified xsi:type="dcterms:W3CDTF">2016-09-27T14:05:13Z</dcterms:modified>
</cp:coreProperties>
</file>