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07" r:id="rId4"/>
    <p:sldId id="258" r:id="rId5"/>
    <p:sldId id="304" r:id="rId6"/>
    <p:sldId id="259" r:id="rId7"/>
    <p:sldId id="260" r:id="rId8"/>
    <p:sldId id="305" r:id="rId9"/>
    <p:sldId id="263" r:id="rId10"/>
    <p:sldId id="30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6" r:id="rId20"/>
    <p:sldId id="298" r:id="rId21"/>
    <p:sldId id="277" r:id="rId22"/>
    <p:sldId id="278" r:id="rId23"/>
    <p:sldId id="282" r:id="rId24"/>
    <p:sldId id="283" r:id="rId25"/>
    <p:sldId id="297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9" r:id="rId37"/>
    <p:sldId id="300" r:id="rId38"/>
    <p:sldId id="301" r:id="rId39"/>
    <p:sldId id="302" r:id="rId40"/>
    <p:sldId id="296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65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A184-6899-48C8-9A1C-D4DCE990366A}" type="datetimeFigureOut">
              <a:rPr lang="tr-TR" smtClean="0"/>
              <a:pPr/>
              <a:t>28.09.2017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B2129-76E7-47E2-AF99-47768F4E31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5878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DC817-9ACB-4311-B50C-252AEB9CABD0}" type="datetimeFigureOut">
              <a:rPr lang="tr-TR" smtClean="0"/>
              <a:pPr/>
              <a:t>28.09.2017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033CC-5990-4327-BC10-3E5F0FFC283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8911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3CC-5990-4327-BC10-3E5F0FFC2839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825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131-EE67-4886-97BB-D035DD9446E7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C8BC-FA14-4BE9-984C-5AF7251FFD0C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AA-1D88-44B3-BEE6-BE8FC6726DF4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35C8-29F0-41E8-ABAA-DD192AF20E27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3CB7-A8F8-4A18-A285-98DDF8EC026B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5795-79A7-4E27-B7C4-1F614C8AC580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CA5A-AC66-44E7-B82D-CE84AA11137F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3F5C-C34B-48F7-808E-8441F3ABBC62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BD8-918C-445B-8C6D-7B56068D4D3D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AD00-0A66-47F5-9B8C-DFEAAF770143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0E68-032E-43EF-BD76-47DB0F3A7030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00B0D-1E0C-40F2-8310-69F5DC192479}" type="datetime1">
              <a:rPr lang="tr-TR" smtClean="0"/>
              <a:pPr/>
              <a:t>28.09.2017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7" name="6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857628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>
                <a:solidFill>
                  <a:srgbClr val="002060"/>
                </a:solidFill>
                <a:latin typeface="AR CENA" pitchFamily="2" charset="0"/>
              </a:rPr>
              <a:t>ANNE BABA YAKLAŞIMLARI </a:t>
            </a:r>
          </a:p>
          <a:p>
            <a:pPr algn="ctr"/>
            <a:r>
              <a:rPr lang="tr-TR" sz="5400" dirty="0" smtClean="0">
                <a:solidFill>
                  <a:srgbClr val="002060"/>
                </a:solidFill>
                <a:latin typeface="AR CENA" pitchFamily="2" charset="0"/>
              </a:rPr>
              <a:t>VE </a:t>
            </a:r>
          </a:p>
          <a:p>
            <a:pPr algn="ctr"/>
            <a:r>
              <a:rPr lang="tr-TR" sz="5400" dirty="0" smtClean="0">
                <a:solidFill>
                  <a:srgbClr val="002060"/>
                </a:solidFill>
                <a:latin typeface="AR CENA" pitchFamily="2" charset="0"/>
              </a:rPr>
              <a:t>AİLE İÇİ İLETİŞİM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6147" name="Picture 3" descr="F:\!KorumaYok!\family-1266188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916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0" y="28572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tr-TR" b="1" dirty="0" smtClean="0"/>
          </a:p>
          <a:p>
            <a:pPr>
              <a:buFont typeface="Wingdings" pitchFamily="2" charset="2"/>
              <a:buChar char="Ø"/>
            </a:pPr>
            <a:endParaRPr lang="tr-TR" b="1" dirty="0" smtClean="0"/>
          </a:p>
          <a:p>
            <a:pPr>
              <a:buFont typeface="Wingdings" pitchFamily="2" charset="2"/>
              <a:buChar char="Ø"/>
            </a:pPr>
            <a:endParaRPr lang="tr-TR" b="1" dirty="0" smtClean="0"/>
          </a:p>
          <a:p>
            <a:pPr>
              <a:buFont typeface="Wingdings" pitchFamily="2" charset="2"/>
              <a:buChar char="Ø"/>
            </a:pPr>
            <a:endParaRPr lang="tr-TR" b="1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Aile içinde çocuğun hakları sınırsızdır. </a:t>
            </a:r>
          </a:p>
          <a:p>
            <a:pPr algn="just">
              <a:buFont typeface="Wingdings" pitchFamily="2" charset="2"/>
              <a:buChar char="Ø"/>
            </a:pPr>
            <a:endParaRPr lang="tr-TR" sz="24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Çocuğun nerede duracağı belirlenmemiştir. </a:t>
            </a:r>
          </a:p>
          <a:p>
            <a:pPr algn="just">
              <a:buFont typeface="Wingdings" pitchFamily="2" charset="2"/>
              <a:buChar char="Ø"/>
            </a:pPr>
            <a:endParaRPr lang="tr-TR" sz="24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Çocuktan kurallara uyması beklenmez zaten kuralları uygulama ve denetleme düzensizdir. </a:t>
            </a:r>
          </a:p>
          <a:p>
            <a:pPr algn="just">
              <a:buFont typeface="Wingdings" pitchFamily="2" charset="2"/>
              <a:buChar char="Ø"/>
            </a:pPr>
            <a:endParaRPr lang="tr-TR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Anne baba çocuğun davranışlarına karışmamakta, yalnız büyük bir problem olduğunda varlıklarını hissettirmektedirler</a:t>
            </a:r>
            <a:r>
              <a:rPr lang="tr-TR" sz="2400" b="1" dirty="0" smtClean="0"/>
              <a:t>. </a:t>
            </a:r>
            <a:endParaRPr lang="tr-TR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</a:t>
            </a:r>
            <a:r>
              <a:rPr lang="tr-TR" sz="2000" b="1" dirty="0" smtClean="0">
                <a:latin typeface="Comic Sans MS" pitchFamily="66" charset="0"/>
              </a:rPr>
              <a:t>Kural </a:t>
            </a:r>
            <a:r>
              <a:rPr lang="tr-TR" sz="2000" b="1" dirty="0">
                <a:latin typeface="Comic Sans MS" pitchFamily="66" charset="0"/>
              </a:rPr>
              <a:t>tanımayan bu çocuklar okullardaki kurallarla karşı karşıya kalınca hayal kırıklığına uğramaktadırlar. </a:t>
            </a:r>
          </a:p>
          <a:p>
            <a:pPr>
              <a:buFont typeface="Wingdings" pitchFamily="2" charset="2"/>
              <a:buChar char="Ø"/>
            </a:pPr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Serbest anne baba tutumunda yetişen çocuklar bir müddet sonra anne babalarını denetim altına alırlar, şımarık olurlar. </a:t>
            </a:r>
          </a:p>
          <a:p>
            <a:pPr>
              <a:buFont typeface="Wingdings" pitchFamily="2" charset="2"/>
              <a:buChar char="Ø"/>
            </a:pPr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Her ortamda istediklerini elde ettikleri için doyumsuzdurlar. Anne babanın bu serbest tutumları ev içinde geçerli olduğu gibi ev dışında da geçerlidir.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143999" cy="33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69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436510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Bırak </a:t>
            </a:r>
            <a:r>
              <a:rPr lang="tr-TR" sz="2400" b="1" dirty="0">
                <a:latin typeface="Comic Sans MS" pitchFamily="66" charset="0"/>
              </a:rPr>
              <a:t>ver de ağlamasın, siz hiç çocuk olmadınız mı?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b="1" dirty="0">
                <a:latin typeface="Comic Sans MS" pitchFamily="66" charset="0"/>
              </a:rPr>
              <a:t>Bu tip anne babalar kendi yaşamadıklarını çocuklarının yaşamasını isterler.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4098" name="Picture 2" descr="F:\!KorumaYok!\anne-baba-tutumlar-19-63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79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40466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AR CENA" pitchFamily="2" charset="0"/>
              </a:rPr>
              <a:t>AŞIRI </a:t>
            </a:r>
            <a:r>
              <a:rPr lang="tr-TR" sz="3200" b="1" dirty="0">
                <a:solidFill>
                  <a:srgbClr val="002060"/>
                </a:solidFill>
                <a:latin typeface="AR CENA" pitchFamily="2" charset="0"/>
              </a:rPr>
              <a:t>KORUYUCU </a:t>
            </a:r>
            <a:r>
              <a:rPr lang="tr-TR" sz="3200" b="1" dirty="0" smtClean="0">
                <a:solidFill>
                  <a:srgbClr val="002060"/>
                </a:solidFill>
                <a:latin typeface="AR CENA" pitchFamily="2" charset="0"/>
              </a:rPr>
              <a:t> ANNE-BABA </a:t>
            </a:r>
            <a:r>
              <a:rPr lang="tr-TR" sz="3200" b="1" dirty="0">
                <a:solidFill>
                  <a:srgbClr val="002060"/>
                </a:solidFill>
                <a:latin typeface="AR CENA" pitchFamily="2" charset="0"/>
              </a:rPr>
              <a:t>TUTUMU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122" name="Picture 2" descr="F:\!KorumaYok!\ebeveyn-tut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54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Çocuğun </a:t>
            </a:r>
            <a:r>
              <a:rPr lang="tr-TR" sz="2000" b="1" dirty="0">
                <a:latin typeface="Comic Sans MS" pitchFamily="66" charset="0"/>
              </a:rPr>
              <a:t>gelişimine göre davranmasına fırsat verilmez.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Aşırı </a:t>
            </a:r>
            <a:r>
              <a:rPr lang="tr-TR" sz="2000" b="1" dirty="0">
                <a:latin typeface="Comic Sans MS" pitchFamily="66" charset="0"/>
              </a:rPr>
              <a:t>koruyucu anne, çocuğuyla öyle bütünleşir ki onun büyüdüğünü ve olgunlaşabildiğini asla kabul etmek istemez.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.Çocuğun </a:t>
            </a:r>
            <a:r>
              <a:rPr lang="tr-TR" sz="2000" b="1" dirty="0">
                <a:latin typeface="Comic Sans MS" pitchFamily="66" charset="0"/>
              </a:rPr>
              <a:t>veya gencin kıyafetini anne baba seçer. Çocuğa evde, seçim konusunda pek söz hakkı verilmez. </a:t>
            </a: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Bu </a:t>
            </a:r>
            <a:r>
              <a:rPr lang="tr-TR" sz="2000" b="1" dirty="0">
                <a:latin typeface="Comic Sans MS" pitchFamily="66" charset="0"/>
              </a:rPr>
              <a:t>ailede, çocuk büyümüş olmasına rağmen anne çocuğuyla </a:t>
            </a:r>
            <a:r>
              <a:rPr lang="tr-TR" sz="2000" b="1" dirty="0" smtClean="0">
                <a:latin typeface="Comic Sans MS" pitchFamily="66" charset="0"/>
              </a:rPr>
              <a:t>uyumak </a:t>
            </a:r>
            <a:r>
              <a:rPr lang="tr-TR" sz="2000" b="1" dirty="0">
                <a:latin typeface="Comic Sans MS" pitchFamily="66" charset="0"/>
              </a:rPr>
              <a:t>ister. Sebep olarak da geceleyin çocuk korkulu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rüya görürde korkarsa ben onun sesini duyamam, yanında olamam diye söylerler.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842533"/>
            <a:ext cx="5357850" cy="301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594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335756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Koruyucu </a:t>
            </a: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</a:rPr>
              <a:t>tutumla yetişen çocukların özellikleri </a:t>
            </a:r>
            <a:endParaRPr lang="tr-TR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tr-TR" sz="2000" b="1" dirty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Aşırı </a:t>
            </a:r>
            <a:r>
              <a:rPr lang="tr-TR" b="1" dirty="0">
                <a:latin typeface="Comic Sans MS" pitchFamily="66" charset="0"/>
              </a:rPr>
              <a:t>bağımlı, özgüveni gelişmemiştir </a:t>
            </a:r>
            <a:endParaRPr lang="tr-T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Sosyal </a:t>
            </a:r>
            <a:r>
              <a:rPr lang="tr-TR" b="1" dirty="0">
                <a:latin typeface="Comic Sans MS" pitchFamily="66" charset="0"/>
              </a:rPr>
              <a:t>gelişimi zedelenir </a:t>
            </a:r>
            <a:endParaRPr lang="tr-TR" b="1" dirty="0" smtClean="0">
              <a:latin typeface="Comic Sans MS" pitchFamily="66" charset="0"/>
            </a:endParaRPr>
          </a:p>
          <a:p>
            <a:endParaRPr lang="tr-T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Toplum </a:t>
            </a:r>
            <a:r>
              <a:rPr lang="tr-TR" b="1" dirty="0">
                <a:latin typeface="Comic Sans MS" pitchFamily="66" charset="0"/>
              </a:rPr>
              <a:t>tarafından kabulü zorlaşır </a:t>
            </a:r>
            <a:endParaRPr lang="tr-TR" b="1" dirty="0" smtClean="0">
              <a:latin typeface="Comic Sans MS" pitchFamily="66" charset="0"/>
            </a:endParaRPr>
          </a:p>
          <a:p>
            <a:endParaRPr lang="tr-TR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Kendini </a:t>
            </a:r>
            <a:r>
              <a:rPr lang="tr-TR" b="1" dirty="0">
                <a:latin typeface="Comic Sans MS" pitchFamily="66" charset="0"/>
              </a:rPr>
              <a:t>gruba kabul ettirmek için isyankar </a:t>
            </a:r>
            <a:r>
              <a:rPr lang="tr-TR" b="1" dirty="0" smtClean="0">
                <a:latin typeface="Comic Sans MS" pitchFamily="66" charset="0"/>
              </a:rPr>
              <a:t>olabilir</a:t>
            </a:r>
          </a:p>
          <a:p>
            <a:r>
              <a:rPr lang="tr-TR" b="1" dirty="0" smtClean="0">
                <a:latin typeface="Comic Sans MS" pitchFamily="66" charset="0"/>
              </a:rPr>
              <a:t> </a:t>
            </a:r>
            <a:endParaRPr lang="tr-TR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Tek </a:t>
            </a:r>
            <a:r>
              <a:rPr lang="tr-TR" b="1" dirty="0">
                <a:latin typeface="Comic Sans MS" pitchFamily="66" charset="0"/>
              </a:rPr>
              <a:t>başına kararlar alamazlar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5" name="Picture 3" descr="C:\Users\MUAMMER\Desktop\koruyucu-anne-bab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6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b="1" dirty="0" smtClean="0">
              <a:solidFill>
                <a:srgbClr val="FF0000"/>
              </a:solidFill>
              <a:latin typeface="AR CENA" pitchFamily="2" charset="0"/>
            </a:endParaRPr>
          </a:p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AR CENA" pitchFamily="2" charset="0"/>
              </a:rPr>
              <a:t>İLGİSİZ – KAYITSIZ ANNE BABA TUTUMU</a:t>
            </a:r>
            <a:endParaRPr lang="tr-TR" sz="2800" b="1" dirty="0">
              <a:solidFill>
                <a:srgbClr val="002060"/>
              </a:solidFill>
              <a:latin typeface="AR CENA" pitchFamily="2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2050" name="Picture 2" descr="F:\!KorumaYok!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0"/>
            <a:ext cx="9144000" cy="542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29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Çocuğun </a:t>
            </a:r>
            <a:r>
              <a:rPr lang="tr-TR" sz="2000" b="1" dirty="0">
                <a:latin typeface="Comic Sans MS" pitchFamily="66" charset="0"/>
              </a:rPr>
              <a:t>davranışları karşısında ilgisiz ve vurdumduymaz davranışlar sergileyen anne babalardır. Bu tip aileler için çocuğun varlığı ile yokluğu belli değildir. </a:t>
            </a:r>
          </a:p>
          <a:p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Çocuk </a:t>
            </a:r>
            <a:r>
              <a:rPr lang="tr-TR" sz="2000" b="1" dirty="0">
                <a:latin typeface="Comic Sans MS" pitchFamily="66" charset="0"/>
              </a:rPr>
              <a:t>anne babayı rahatsız etmediği müddetçe, çocukla ilgili problem yoktur, eğer çocuk anne babayı rahatsız ederse o zaman çocuk ile ilgili gündem oluşur.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Bu </a:t>
            </a:r>
            <a:r>
              <a:rPr lang="tr-TR" sz="2000" b="1" dirty="0">
                <a:latin typeface="Comic Sans MS" pitchFamily="66" charset="0"/>
              </a:rPr>
              <a:t>gündem daha çok şikayetlerle doludur. Bu tip ailelerde çocuk fiziksel ve duygusal yalnızlığa itilmektedir.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Çocuğun hareketlerinin görmezlikten gelinerek dışlanması söz konusudur.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Anne</a:t>
            </a:r>
            <a:r>
              <a:rPr lang="tr-TR" sz="2000" b="1" dirty="0">
                <a:latin typeface="Comic Sans MS" pitchFamily="66" charset="0"/>
              </a:rPr>
              <a:t>, baba, çocuk arasında iletişim kopukluğu vardır. Ailenin çocuğa tepkileri düşük seviyededir.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35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  <a:p>
            <a:r>
              <a:rPr lang="tr-TR" sz="2000" b="1" dirty="0">
                <a:solidFill>
                  <a:srgbClr val="FF0000"/>
                </a:solidFill>
              </a:rPr>
              <a:t>İlgisiz kayıtsız tutumla yetişen çocukların özellikleri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000" b="1" dirty="0">
                <a:latin typeface="Comic Sans MS" pitchFamily="66" charset="0"/>
              </a:rPr>
              <a:t>Çocuk dikkat çekmek için etrafına zarar verebilir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İnsanlarla </a:t>
            </a:r>
            <a:r>
              <a:rPr lang="tr-TR" sz="2000" b="1" dirty="0">
                <a:latin typeface="Comic Sans MS" pitchFamily="66" charset="0"/>
              </a:rPr>
              <a:t>ilişki kuramaması sonucu sosyal gelişmesinde gecikme ve saldırganlık sergileyebilir. </a:t>
            </a: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Sözlü </a:t>
            </a:r>
            <a:r>
              <a:rPr lang="tr-TR" sz="2000" b="1" dirty="0">
                <a:latin typeface="Comic Sans MS" pitchFamily="66" charset="0"/>
              </a:rPr>
              <a:t>iletişim yetersizliğinden dolayı dil gelişiminde gecikme, konuşma bozuklukları ortaya çıkabilir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Özgüven </a:t>
            </a:r>
            <a:r>
              <a:rPr lang="tr-TR" sz="2000" b="1" dirty="0">
                <a:latin typeface="Comic Sans MS" pitchFamily="66" charset="0"/>
              </a:rPr>
              <a:t>sorunu yaşar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i-FI" sz="2000" b="1" dirty="0" smtClean="0">
                <a:latin typeface="Comic Sans MS" pitchFamily="66" charset="0"/>
              </a:rPr>
              <a:t>Hayattan </a:t>
            </a:r>
            <a:r>
              <a:rPr lang="fi-FI" sz="2000" b="1" dirty="0">
                <a:latin typeface="Comic Sans MS" pitchFamily="66" charset="0"/>
              </a:rPr>
              <a:t>ve kendisinden beklentisi olmaz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3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6206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AR CENA" pitchFamily="2" charset="0"/>
              </a:rPr>
              <a:t>MÜKEMMELİYETÇİ ANNE- BABA TUTUMLARI</a:t>
            </a:r>
            <a:endParaRPr lang="tr-TR" sz="2800" b="1" dirty="0">
              <a:solidFill>
                <a:srgbClr val="002060"/>
              </a:solidFill>
              <a:latin typeface="AR CENA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b="1" dirty="0" smtClean="0">
                <a:latin typeface="Comic Sans MS" pitchFamily="66" charset="0"/>
              </a:rPr>
              <a:t>Mükemmeliyetçi </a:t>
            </a:r>
            <a:r>
              <a:rPr lang="tr-TR" sz="2000" b="1" dirty="0">
                <a:latin typeface="Comic Sans MS" pitchFamily="66" charset="0"/>
              </a:rPr>
              <a:t>anne babalar çocuklarından her şeyin en iyisini bekler.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Kendi </a:t>
            </a:r>
            <a:r>
              <a:rPr lang="tr-TR" sz="2000" b="1" dirty="0">
                <a:latin typeface="Comic Sans MS" pitchFamily="66" charset="0"/>
              </a:rPr>
              <a:t>gerçekleştiremedikleri şeyleri çocuklarının gerçekleştirmesini beklerler. </a:t>
            </a:r>
          </a:p>
          <a:p>
            <a:pPr algn="just">
              <a:buFont typeface="Wingdings" pitchFamily="2" charset="2"/>
              <a:buChar char="Ø"/>
            </a:pPr>
            <a:endParaRPr lang="tr-TR" sz="2000" b="1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Çocuklarından </a:t>
            </a:r>
            <a:r>
              <a:rPr lang="tr-TR" sz="2000" b="1" dirty="0">
                <a:latin typeface="Comic Sans MS" pitchFamily="66" charset="0"/>
              </a:rPr>
              <a:t>yüksek başarı beklerler. Ayrıca çok iyi resim yapmalı, şarkı söylemeli, iyi konuşmalı lider olmalı, iyi yüzmeli koşmalı, herkesin parmakla göstereceği örnek davranışlar sergileyen bir çocuk olmalıdır. </a:t>
            </a:r>
          </a:p>
          <a:p>
            <a:pPr algn="just">
              <a:buFont typeface="Wingdings" pitchFamily="2" charset="2"/>
              <a:buChar char="Ø"/>
            </a:pPr>
            <a:endParaRPr lang="tr-TR" sz="2000" b="1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Çocuklarının </a:t>
            </a:r>
            <a:r>
              <a:rPr lang="tr-TR" sz="2000" b="1" dirty="0">
                <a:latin typeface="Comic Sans MS" pitchFamily="66" charset="0"/>
              </a:rPr>
              <a:t>kapasitelerini zorlarlar. Çocuğun kaldıramayacağı yükler yüklenir. Çocuğun yanlış yapmaya hakkı yoktur.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080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>
              <a:latin typeface="Bookman Old Style" pitchFamily="18" charset="0"/>
            </a:endParaRPr>
          </a:p>
          <a:p>
            <a:endParaRPr lang="tr-TR" b="1" dirty="0" smtClean="0">
              <a:latin typeface="Bookman Old Style" pitchFamily="18" charset="0"/>
            </a:endParaRPr>
          </a:p>
          <a:p>
            <a:endParaRPr lang="tr-TR" b="1" dirty="0" smtClean="0">
              <a:latin typeface="Bookman Old Style" pitchFamily="18" charset="0"/>
            </a:endParaRPr>
          </a:p>
          <a:p>
            <a:endParaRPr lang="tr-TR" b="1" dirty="0" smtClean="0">
              <a:latin typeface="Bookman Old Style" pitchFamily="18" charset="0"/>
            </a:endParaRPr>
          </a:p>
          <a:p>
            <a:endParaRPr lang="tr-TR" b="1" dirty="0" smtClean="0">
              <a:latin typeface="Bookman Old Style" pitchFamily="18" charset="0"/>
            </a:endParaRPr>
          </a:p>
          <a:p>
            <a:endParaRPr lang="tr-TR" b="1" dirty="0" smtClean="0">
              <a:latin typeface="Bookman Old Style" pitchFamily="18" charset="0"/>
            </a:endParaRPr>
          </a:p>
          <a:p>
            <a:endParaRPr lang="tr-TR" b="1" dirty="0" smtClean="0">
              <a:latin typeface="Bookman Old Style" pitchFamily="18" charset="0"/>
            </a:endParaRPr>
          </a:p>
          <a:p>
            <a:endParaRPr lang="tr-TR" b="1" dirty="0" smtClean="0">
              <a:latin typeface="Bookman Old Style" pitchFamily="18" charset="0"/>
            </a:endParaRPr>
          </a:p>
          <a:p>
            <a:endParaRPr lang="tr-TR" b="1" dirty="0" smtClean="0"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sz="2400" b="1" dirty="0" smtClean="0">
                <a:latin typeface="Bookman Old Style" pitchFamily="18" charset="0"/>
              </a:rPr>
              <a:t>Otoriter anne-baba tutumu</a:t>
            </a:r>
          </a:p>
          <a:p>
            <a:pPr algn="ctr">
              <a:buFont typeface="Wingdings" pitchFamily="2" charset="2"/>
              <a:buChar char="Ø"/>
            </a:pPr>
            <a:endParaRPr lang="tr-TR" sz="2400" b="1" dirty="0" smtClean="0"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sz="2400" b="1" dirty="0" smtClean="0">
                <a:latin typeface="Bookman Old Style" pitchFamily="18" charset="0"/>
              </a:rPr>
              <a:t>Serbest anne-baba tutumu</a:t>
            </a:r>
          </a:p>
          <a:p>
            <a:pPr algn="ctr">
              <a:buFont typeface="Wingdings" pitchFamily="2" charset="2"/>
              <a:buChar char="Ø"/>
            </a:pPr>
            <a:endParaRPr lang="tr-TR" sz="2400" b="1" dirty="0" smtClean="0"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sz="2400" b="1" dirty="0" smtClean="0">
                <a:latin typeface="Bookman Old Style" pitchFamily="18" charset="0"/>
              </a:rPr>
              <a:t>Aşırı koruyucu anne-baba tutumu</a:t>
            </a:r>
          </a:p>
          <a:p>
            <a:pPr algn="ctr">
              <a:buFont typeface="Wingdings" pitchFamily="2" charset="2"/>
              <a:buChar char="Ø"/>
            </a:pPr>
            <a:endParaRPr lang="tr-TR" sz="2400" b="1" dirty="0" smtClean="0"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sz="2400" b="1" dirty="0" smtClean="0">
                <a:latin typeface="Bookman Old Style" pitchFamily="18" charset="0"/>
              </a:rPr>
              <a:t>İlgisiz kayıtsız anne-baba tutumu</a:t>
            </a:r>
          </a:p>
          <a:p>
            <a:pPr algn="ctr">
              <a:buFont typeface="Wingdings" pitchFamily="2" charset="2"/>
              <a:buChar char="Ø"/>
            </a:pPr>
            <a:endParaRPr lang="tr-TR" sz="2400" b="1" dirty="0" smtClean="0"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sz="2400" b="1" dirty="0" smtClean="0">
                <a:latin typeface="Bookman Old Style" pitchFamily="18" charset="0"/>
              </a:rPr>
              <a:t>Mükemmeliyetçi anne-baba tutumu</a:t>
            </a:r>
          </a:p>
          <a:p>
            <a:pPr algn="ctr">
              <a:buFont typeface="Wingdings" pitchFamily="2" charset="2"/>
              <a:buChar char="Ø"/>
            </a:pPr>
            <a:endParaRPr lang="tr-TR" sz="2400" b="1" dirty="0" smtClean="0"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tr-TR" sz="2400" b="1" dirty="0" smtClean="0">
                <a:latin typeface="Bookman Old Style" pitchFamily="18" charset="0"/>
              </a:rPr>
              <a:t>Güven verici, destekleyici anne-baba tutumu</a:t>
            </a:r>
            <a:endParaRPr lang="tr-TR" sz="2400" b="1" dirty="0">
              <a:latin typeface="Bookman Old Style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 smtClean="0">
              <a:solidFill>
                <a:srgbClr val="002060"/>
              </a:solidFill>
              <a:latin typeface="AR CENA" pitchFamily="2" charset="0"/>
            </a:endParaRPr>
          </a:p>
          <a:p>
            <a:pPr algn="ctr"/>
            <a:endParaRPr lang="tr-TR" sz="3600" b="1" dirty="0" smtClean="0">
              <a:solidFill>
                <a:srgbClr val="002060"/>
              </a:solidFill>
              <a:latin typeface="AR CENA" pitchFamily="2" charset="0"/>
            </a:endParaRPr>
          </a:p>
          <a:p>
            <a:pPr algn="ctr"/>
            <a:r>
              <a:rPr lang="tr-TR" sz="4400" b="1" dirty="0" smtClean="0">
                <a:solidFill>
                  <a:srgbClr val="002060"/>
                </a:solidFill>
                <a:latin typeface="AR CENA" pitchFamily="2" charset="0"/>
              </a:rPr>
              <a:t>EBEVEYN TUTUMLARI</a:t>
            </a:r>
            <a:endParaRPr lang="tr-TR" sz="4400" b="1" dirty="0">
              <a:solidFill>
                <a:srgbClr val="002060"/>
              </a:solidFill>
              <a:latin typeface="AR CENA" pitchFamily="2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9186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0" y="121442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Anne babaların kuralları ve kalıpları vardır, çocuklar bu kurallara uymak zorundadır.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Mükemmeliyetçi anne babalar çocuklarından aşırı şekilde toplum kurallarına uymasını beklerler. </a:t>
            </a:r>
          </a:p>
          <a:p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Çocuklar tıpkı bir büyük gibi yetiştirilir. Çocuğun arkadaşlarını bile aile seçer. </a:t>
            </a:r>
            <a:endParaRPr lang="tr-TR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571612"/>
            <a:ext cx="60721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sz="2000" b="1" dirty="0">
                <a:latin typeface="Comic Sans MS" pitchFamily="66" charset="0"/>
              </a:rPr>
              <a:t>Çocuk anne babanın koyduğu kurallara uymadığı zaman çocuğa verilen cezalar katı ve sert olmaktadır. </a:t>
            </a:r>
          </a:p>
          <a:p>
            <a:endParaRPr lang="tr-TR" sz="2000" b="1" dirty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Mükemmeliyetçi </a:t>
            </a:r>
            <a:r>
              <a:rPr lang="tr-TR" sz="2000" b="1" dirty="0">
                <a:latin typeface="Comic Sans MS" pitchFamily="66" charset="0"/>
              </a:rPr>
              <a:t>anne babalar çocuklarından aşırı titizlik ve temizlik beklerler.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Çocuğun azıcık üzerini kirletmesi bile olay olur.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Çocuk sürekli ailenin istediği kalıba uymak </a:t>
            </a:r>
            <a:endParaRPr lang="tr-TR" sz="2000" b="1" dirty="0" smtClean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zorundadır</a:t>
            </a:r>
            <a:r>
              <a:rPr lang="tr-TR" sz="2000" b="1" dirty="0">
                <a:latin typeface="Comic Sans MS" pitchFamily="66" charset="0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0"/>
            <a:ext cx="278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57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  <a:p>
            <a:endParaRPr lang="tr-TR" sz="2000" b="1" dirty="0" smtClean="0">
              <a:solidFill>
                <a:srgbClr val="FF0000"/>
              </a:solidFill>
            </a:endParaRPr>
          </a:p>
          <a:p>
            <a:endParaRPr lang="tr-TR" sz="2000" b="1" dirty="0" smtClean="0">
              <a:solidFill>
                <a:srgbClr val="FF0000"/>
              </a:solidFill>
            </a:endParaRPr>
          </a:p>
          <a:p>
            <a:r>
              <a:rPr lang="tr-TR" sz="2000" b="1" dirty="0" smtClean="0">
                <a:solidFill>
                  <a:srgbClr val="FF0000"/>
                </a:solidFill>
              </a:rPr>
              <a:t>Mükemmeliyetçi </a:t>
            </a:r>
            <a:r>
              <a:rPr lang="tr-TR" sz="2000" b="1" dirty="0">
                <a:solidFill>
                  <a:srgbClr val="FF0000"/>
                </a:solidFill>
              </a:rPr>
              <a:t>ailelerde yetişen çocukların özellikleri </a:t>
            </a:r>
          </a:p>
          <a:p>
            <a:pPr>
              <a:buFont typeface="Wingdings" pitchFamily="2" charset="2"/>
              <a:buChar char="Ø"/>
            </a:pPr>
            <a:endParaRPr lang="tr-TR" b="1" dirty="0" smtClean="0"/>
          </a:p>
          <a:p>
            <a:pPr>
              <a:buFont typeface="Wingdings" pitchFamily="2" charset="2"/>
              <a:buChar char="Ø"/>
            </a:pPr>
            <a:endParaRPr lang="tr-TR" b="1" dirty="0" smtClean="0"/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Aşırı </a:t>
            </a:r>
            <a:r>
              <a:rPr lang="tr-TR" sz="2000" b="1" dirty="0">
                <a:latin typeface="Comic Sans MS" pitchFamily="66" charset="0"/>
              </a:rPr>
              <a:t>titiz ya da tam tersi dağınık çocuklardır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Kendilerine </a:t>
            </a:r>
            <a:r>
              <a:rPr lang="tr-TR" sz="2000" b="1" dirty="0">
                <a:latin typeface="Comic Sans MS" pitchFamily="66" charset="0"/>
              </a:rPr>
              <a:t>güvenleri yoktur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Başarısızlığı </a:t>
            </a:r>
            <a:r>
              <a:rPr lang="tr-TR" sz="2000" b="1" dirty="0">
                <a:latin typeface="Comic Sans MS" pitchFamily="66" charset="0"/>
              </a:rPr>
              <a:t>uğradıklarında kolayca hayal kırıklığı </a:t>
            </a:r>
            <a:r>
              <a:rPr lang="tr-TR" sz="2000" b="1" dirty="0" smtClean="0">
                <a:latin typeface="Comic Sans MS" pitchFamily="66" charset="0"/>
              </a:rPr>
              <a:t>yaşarlar</a:t>
            </a:r>
          </a:p>
          <a:p>
            <a:r>
              <a:rPr lang="tr-TR" sz="2000" b="1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Yanlış </a:t>
            </a:r>
            <a:r>
              <a:rPr lang="tr-TR" sz="2000" b="1" dirty="0">
                <a:latin typeface="Comic Sans MS" pitchFamily="66" charset="0"/>
              </a:rPr>
              <a:t>yapmaktan korkarlar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Okuldaki </a:t>
            </a:r>
            <a:r>
              <a:rPr lang="tr-TR" sz="2000" b="1" dirty="0">
                <a:latin typeface="Comic Sans MS" pitchFamily="66" charset="0"/>
              </a:rPr>
              <a:t>sıraları hep derli toplu, ders aralarında ödev yapan, grup çalışması gerektiğinde şikayet eden, bir işi tam yapmak için günler öncesinden çalışmaya başlayan çocuklardır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51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dirty="0" smtClean="0">
              <a:solidFill>
                <a:srgbClr val="FF0000"/>
              </a:solidFill>
              <a:latin typeface="AR CENA" pitchFamily="2" charset="0"/>
            </a:endParaRPr>
          </a:p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AR CENA" pitchFamily="2" charset="0"/>
              </a:rPr>
              <a:t>DESTEKLEYİCİ, GÜVEN VERİCİ , DEMOKRATİK </a:t>
            </a:r>
          </a:p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AR CENA" pitchFamily="2" charset="0"/>
              </a:rPr>
              <a:t>ANNE BABA TUTUMU</a:t>
            </a:r>
            <a:endParaRPr lang="tr-TR" sz="3200" b="1" dirty="0">
              <a:solidFill>
                <a:srgbClr val="002060"/>
              </a:solidFill>
              <a:latin typeface="AR CENA" pitchFamily="2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5" name="Picture 2" descr="C:\Users\MUAMMER\Desktop\anne-baba-coc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71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714488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Çocuklara </a:t>
            </a:r>
            <a:r>
              <a:rPr lang="tr-TR" sz="2000" b="1" dirty="0">
                <a:latin typeface="Comic Sans MS" pitchFamily="66" charset="0"/>
              </a:rPr>
              <a:t>karşı hoşgörü ve destekleme vardır.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Anne baba çocuğunu olduğu gibi kabul edip destekler.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Çocuklarına karşı sevgi doludurlar.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Çocuğun </a:t>
            </a:r>
            <a:r>
              <a:rPr lang="tr-TR" sz="2000" b="1" dirty="0">
                <a:latin typeface="Comic Sans MS" pitchFamily="66" charset="0"/>
              </a:rPr>
              <a:t>ilgilerini, yeteneklerini göz önünde tutarak, yeteneklerini </a:t>
            </a:r>
            <a:endParaRPr lang="tr-TR" sz="2000" b="1" dirty="0" smtClean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gerçekleştirebileceği </a:t>
            </a:r>
            <a:r>
              <a:rPr lang="tr-TR" sz="2000" b="1" dirty="0">
                <a:latin typeface="Comic Sans MS" pitchFamily="66" charset="0"/>
              </a:rPr>
              <a:t>ortamlar hazırlarlar.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Anne baba birbirlerine ve çocuğa olan duygularında açık davranır. Aile içinde güven ve şeffaflık vardır. </a:t>
            </a: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>
              <a:latin typeface="Comic Sans MS" pitchFamily="66" charset="0"/>
            </a:endParaRPr>
          </a:p>
          <a:p>
            <a:endParaRPr lang="tr-TR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01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428596" y="1028343"/>
            <a:ext cx="79296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Problemlerle nasıl baş edebileceğini birlikte araştıran, huzurlu bir aile ortamı vardır.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Anne babalar çocuklarına karşı hoşgörülüdürler, onları desteklerler, çocuklarıyla ilgili kararlar alırken seçenekler sunarlar.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 </a:t>
            </a:r>
          </a:p>
          <a:p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Aile ortamı çocuğa kendini anlatma özgürlüğü veriyorsa çocuk sağlıklı biçimde gelişir aileyi ilgilendiren kararlar alınırken çocuğun fikri sorulur.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Çocuğun fikirleri ne kadar mantıksız ve basit olursa olsun mutlaka saygıyla dinlenir, çocuk susmaya değil konuşmaya teşvik edilir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3573016"/>
            <a:ext cx="9144000" cy="2164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>
              <a:lnSpc>
                <a:spcPct val="150000"/>
              </a:lnSpc>
            </a:pPr>
            <a:r>
              <a:rPr lang="tr-TR" sz="2000" b="1" dirty="0">
                <a:latin typeface="Comic Sans MS" pitchFamily="66" charset="0"/>
              </a:rPr>
              <a:t>Böyle bir ailede evde ve toplumdaki kuralların sınırları bellidir</a:t>
            </a:r>
            <a:r>
              <a:rPr lang="tr-TR" sz="2000" b="1" dirty="0" smtClean="0">
                <a:latin typeface="Comic Sans MS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Çocuk neyi nerede yapacağını veya yapmayacağını bilir. </a:t>
            </a:r>
            <a:endParaRPr lang="tr-TR" sz="20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tr-TR" sz="2000" b="1" dirty="0" smtClean="0">
                <a:latin typeface="Comic Sans MS" pitchFamily="66" charset="0"/>
              </a:rPr>
              <a:t>Evde </a:t>
            </a:r>
            <a:r>
              <a:rPr lang="tr-TR" sz="2000" b="1" dirty="0">
                <a:latin typeface="Comic Sans MS" pitchFamily="66" charset="0"/>
              </a:rPr>
              <a:t>uygulanacak kuralları çocuklarıyla birlikte belirlerler </a:t>
            </a:r>
            <a:endParaRPr lang="tr-TR" sz="20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tr-TR" sz="2000" b="1" dirty="0" smtClean="0">
                <a:latin typeface="Comic Sans MS" pitchFamily="66" charset="0"/>
              </a:rPr>
              <a:t>ve  </a:t>
            </a:r>
            <a:r>
              <a:rPr lang="tr-TR" sz="2000" b="1" dirty="0">
                <a:latin typeface="Comic Sans MS" pitchFamily="66" charset="0"/>
              </a:rPr>
              <a:t>bu kurallara herkes uyar.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51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tr-TR" sz="2000" b="1" dirty="0" smtClean="0">
                <a:latin typeface="Comic Sans MS" pitchFamily="66" charset="0"/>
              </a:rPr>
              <a:t>Anne </a:t>
            </a:r>
            <a:r>
              <a:rPr lang="tr-TR" sz="2000" b="1" dirty="0">
                <a:latin typeface="Comic Sans MS" pitchFamily="66" charset="0"/>
              </a:rPr>
              <a:t>ve baba çocuğa davranışlarıyla iyi bir modeldir. Çocuklarından görmek istemedikleri davranışı kendileri de yapmak istemezler.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0" y="1500174"/>
            <a:ext cx="94297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tr-TR" sz="2000" b="1" dirty="0" smtClean="0">
                <a:latin typeface="Comic Sans MS" pitchFamily="66" charset="0"/>
              </a:rPr>
              <a:t>Çocuğa </a:t>
            </a:r>
            <a:r>
              <a:rPr lang="tr-TR" sz="2000" b="1" dirty="0">
                <a:latin typeface="Comic Sans MS" pitchFamily="66" charset="0"/>
              </a:rPr>
              <a:t>şiddet ve duygusal yaptırım gücü yerine, anlatarak ikna etmeye çalışırlar</a:t>
            </a:r>
            <a:r>
              <a:rPr lang="tr-TR" b="1" dirty="0"/>
              <a:t>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250030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latin typeface="Comic Sans MS" pitchFamily="66" charset="0"/>
              </a:rPr>
              <a:t>Herkesin bir söz hakkı vardır. Aile demokratik bir yapıya sahiptir.</a:t>
            </a:r>
            <a:endParaRPr lang="tr-TR" sz="2000" b="1" dirty="0">
              <a:latin typeface="Comic Sans MS" pitchFamily="66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7" name="Picture 2" descr="C:\Users\MUAMMER\Desktop\erken_ergenlik_gelisimi_sendromuna_dikkat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14686"/>
            <a:ext cx="8572560" cy="35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1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2400" b="1" dirty="0">
                <a:solidFill>
                  <a:srgbClr val="FF0000"/>
                </a:solidFill>
              </a:rPr>
              <a:t>Güven verici, destekleyici ailelerde yetişen çocukların özellikleri 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Sosyalleşmiş</a:t>
            </a:r>
            <a:r>
              <a:rPr lang="tr-TR" sz="2000" b="1" dirty="0">
                <a:latin typeface="Comic Sans MS" pitchFamily="66" charset="0"/>
              </a:rPr>
              <a:t>, işbirliğine giren çocuklardır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Arkadaş </a:t>
            </a:r>
            <a:r>
              <a:rPr lang="tr-TR" sz="2000" b="1" dirty="0">
                <a:latin typeface="Comic Sans MS" pitchFamily="66" charset="0"/>
              </a:rPr>
              <a:t>canlısı ve duygusaldırlar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Sosyal </a:t>
            </a:r>
            <a:r>
              <a:rPr lang="tr-TR" sz="2000" b="1" dirty="0">
                <a:latin typeface="Comic Sans MS" pitchFamily="66" charset="0"/>
              </a:rPr>
              <a:t>açıdan dengeli ve mutlu bireylerdir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Özgüvenleri </a:t>
            </a:r>
            <a:r>
              <a:rPr lang="tr-TR" sz="2000" b="1" dirty="0">
                <a:latin typeface="Comic Sans MS" pitchFamily="66" charset="0"/>
              </a:rPr>
              <a:t>yüksektir, sorumluluk sahibidirler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Kendine </a:t>
            </a:r>
            <a:r>
              <a:rPr lang="tr-TR" sz="2000" b="1" dirty="0">
                <a:latin typeface="Comic Sans MS" pitchFamily="66" charset="0"/>
              </a:rPr>
              <a:t>ve başkalarına güvenir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Yaratıcı </a:t>
            </a:r>
            <a:r>
              <a:rPr lang="tr-TR" sz="2000" b="1" dirty="0">
                <a:latin typeface="Comic Sans MS" pitchFamily="66" charset="0"/>
              </a:rPr>
              <a:t>ve bağımsızdır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 dirty="0" smtClean="0">
                <a:latin typeface="Comic Sans MS" pitchFamily="66" charset="0"/>
              </a:rPr>
              <a:t>Kurallara </a:t>
            </a:r>
            <a:r>
              <a:rPr lang="es-ES" sz="2000" b="1" dirty="0">
                <a:latin typeface="Comic Sans MS" pitchFamily="66" charset="0"/>
              </a:rPr>
              <a:t>ve otoriteye saygı duyar </a:t>
            </a: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Hoşgörülü </a:t>
            </a:r>
            <a:r>
              <a:rPr lang="tr-TR" sz="2000" b="1" dirty="0">
                <a:latin typeface="Comic Sans MS" pitchFamily="66" charset="0"/>
              </a:rPr>
              <a:t>ve demokratik ailelerde büyüyen çocuklar, çevreleriyle ilişkilerinde daha etkin, girişimci, kendini rahatlıkla ifade edebilen, özgüven sahibi insanlar olurlar</a:t>
            </a:r>
            <a:r>
              <a:rPr lang="tr-TR" sz="2000" b="1" dirty="0" smtClean="0">
                <a:latin typeface="Comic Sans MS" pitchFamily="66" charset="0"/>
              </a:rPr>
              <a:t>.</a:t>
            </a:r>
          </a:p>
          <a:p>
            <a:endParaRPr lang="tr-TR" sz="2000" dirty="0" smtClean="0">
              <a:latin typeface="Comic Sans MS" pitchFamily="66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es-E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28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rgbClr val="002060"/>
                </a:solidFill>
                <a:latin typeface="AR CENA" pitchFamily="2" charset="0"/>
              </a:rPr>
              <a:t>Velilerimize öneriler</a:t>
            </a:r>
            <a:endParaRPr lang="tr-TR" sz="4400" dirty="0">
              <a:solidFill>
                <a:srgbClr val="002060"/>
              </a:solidFill>
              <a:latin typeface="AR CENA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928670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Çocuğunuzun </a:t>
            </a:r>
            <a:r>
              <a:rPr lang="tr-TR" sz="2000" b="1" dirty="0">
                <a:latin typeface="Comic Sans MS" pitchFamily="66" charset="0"/>
              </a:rPr>
              <a:t>yanında eşinizi asla kötülemeyin ve eleştirmeyin;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Eşlerinize </a:t>
            </a:r>
            <a:r>
              <a:rPr lang="tr-TR" sz="2000" b="1" dirty="0">
                <a:latin typeface="Comic Sans MS" pitchFamily="66" charset="0"/>
              </a:rPr>
              <a:t>olan kızgınlık, kırgınlık eleştiri içeren davranış ve sözlerini çocukların yanında </a:t>
            </a:r>
            <a:r>
              <a:rPr lang="tr-TR" sz="2000" b="1" dirty="0" smtClean="0">
                <a:latin typeface="Comic Sans MS" pitchFamily="66" charset="0"/>
              </a:rPr>
              <a:t>yapmayın.. </a:t>
            </a:r>
            <a:endParaRPr lang="tr-TR" sz="2000" b="1" dirty="0">
              <a:latin typeface="Comic Sans MS" pitchFamily="66" charset="0"/>
            </a:endParaRPr>
          </a:p>
          <a:p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Kendi </a:t>
            </a:r>
            <a:r>
              <a:rPr lang="tr-TR" sz="2000" b="1" dirty="0">
                <a:latin typeface="Comic Sans MS" pitchFamily="66" charset="0"/>
              </a:rPr>
              <a:t>kırgınlığınıza çocuklarımızı ortak etmeyin. -Çocuk anne babanın birbirlerini kötülemesini, eleştirmesini istemez, birbirlerini sevip beğenmesini ister. </a:t>
            </a:r>
          </a:p>
          <a:p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Çocuğunuza </a:t>
            </a:r>
            <a:r>
              <a:rPr lang="tr-TR" sz="2000" b="1" dirty="0">
                <a:latin typeface="Comic Sans MS" pitchFamily="66" charset="0"/>
              </a:rPr>
              <a:t>eşinizle mutlu olduğunuzu söyleyin ve davranışlarınızla da bunu gösterin; Kızgınlık anında annen-baban beni üzmek için yapmadı, kötü bir niyeti yoktu diyebiliriz.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80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mebk12.meb.gov.tr/meb_iys_dosyalar/34/21/736538/resimler/2013_01/02145655_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3707903" cy="2996952"/>
          </a:xfrm>
          <a:prstGeom prst="rect">
            <a:avLst/>
          </a:prstGeom>
          <a:noFill/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64704"/>
            <a:ext cx="7742094" cy="609600"/>
          </a:xfrm>
        </p:spPr>
        <p:txBody>
          <a:bodyPr>
            <a:noAutofit/>
          </a:bodyPr>
          <a:lstStyle/>
          <a:p>
            <a:pPr marL="533400" indent="-533400"/>
            <a:r>
              <a:rPr lang="tr-TR" sz="3200" dirty="0" smtClean="0">
                <a:solidFill>
                  <a:srgbClr val="002060"/>
                </a:solidFill>
                <a:latin typeface="AR CENA" pitchFamily="2" charset="0"/>
              </a:rPr>
              <a:t>AŞIRI </a:t>
            </a:r>
            <a:r>
              <a:rPr lang="tr-TR" sz="3200" dirty="0" smtClean="0">
                <a:solidFill>
                  <a:srgbClr val="002060"/>
                </a:solidFill>
                <a:latin typeface="AR CENA" pitchFamily="2" charset="0"/>
              </a:rPr>
              <a:t>BASKICI VE OTORİTER ANNE-BABA TUTUMU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4823891" cy="5295528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Ailede katı bir disiplin anlayışı ve baskıcı bir tutum vardır.</a:t>
            </a:r>
          </a:p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Çocuktan ailenin kuralarına koşulsuz uyması beklenir.</a:t>
            </a:r>
          </a:p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Aile içinde korku hakimdir ve çocuk korku ile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büyür.</a:t>
            </a:r>
          </a:p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276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8A45E-118C-489A-A137-7CA38016657C}" type="slidenum">
              <a:rPr lang="tr-TR"/>
              <a:pPr/>
              <a:t>3</a:t>
            </a:fld>
            <a:endParaRPr lang="tr-TR"/>
          </a:p>
        </p:txBody>
      </p:sp>
      <p:pic>
        <p:nvPicPr>
          <p:cNvPr id="5" name="Picture 2" descr="C:\Users\tosh\Desktop\anne baba tutumları\_Evde_Grev_Var.jpg.as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28736"/>
            <a:ext cx="3707904" cy="2432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4572008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b="1" dirty="0">
                <a:latin typeface="Comic Sans MS" pitchFamily="66" charset="0"/>
              </a:rPr>
              <a:t>Çocuklarınıza sözlerinizle değil davranışlarınızla önek olun; çoğu zaman anne babalar çocuklarına öğüt verirler : şöyle yapmalısın, bu işin doğrusu bu, böyle davranmanı istemiyorum. Çocuk sözlerle anlatılanla dan çok davranışlarınızla vereceğiniz mesajları almaya açıktır.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5" name="Picture 7" descr="si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28794" y="285728"/>
            <a:ext cx="5000628" cy="4500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15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b="1" dirty="0"/>
          </a:p>
          <a:p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Çocuklarınızı </a:t>
            </a: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</a:rPr>
              <a:t>gerçekten dinleyin.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0" y="857232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</a:p>
          <a:p>
            <a:endParaRPr lang="tr-TR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Çocuklarınızla </a:t>
            </a:r>
            <a:r>
              <a:rPr lang="tr-TR" sz="2000" b="1" dirty="0">
                <a:latin typeface="Comic Sans MS" pitchFamily="66" charset="0"/>
              </a:rPr>
              <a:t>sen dili ile değil ben dili ile konuşunun; örneğin; sen tembelsin, çalışmıyorsun, sorumsuzsun (sen dili) yerine , çalışmadığın zaman ben üzülüyorum, çünkü hak etmediğin halde kötü not almış oluyorsun (ben dili) kullanılmalı.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7072362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534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4572008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solidFill>
                  <a:srgbClr val="FF0000"/>
                </a:solidFill>
              </a:rPr>
              <a:t>Çocuklarınızı kıyaslamayın!! </a:t>
            </a:r>
          </a:p>
          <a:p>
            <a:r>
              <a:rPr lang="tr-TR" sz="2000" b="1" dirty="0">
                <a:latin typeface="Comic Sans MS" pitchFamily="66" charset="0"/>
              </a:rPr>
              <a:t>Kıyaslamak reddetmektir!! </a:t>
            </a:r>
          </a:p>
          <a:p>
            <a:r>
              <a:rPr lang="tr-TR" sz="2000" b="1" dirty="0">
                <a:latin typeface="Comic Sans MS" pitchFamily="66" charset="0"/>
              </a:rPr>
              <a:t>Başkalarının yanında çocuğunuzun daima olumlu özelliklerini anlatın. Bizimki çok tembel, oğlum-kızım çok yaramaz, bizi hiç dinlemiyor teyzesi </a:t>
            </a:r>
            <a:r>
              <a:rPr lang="tr-TR" sz="2000" b="1" dirty="0" err="1">
                <a:latin typeface="Comic Sans MS" pitchFamily="66" charset="0"/>
              </a:rPr>
              <a:t>vb</a:t>
            </a:r>
            <a:r>
              <a:rPr lang="tr-TR" sz="2000" b="1" dirty="0">
                <a:latin typeface="Comic Sans MS" pitchFamily="66" charset="0"/>
              </a:rPr>
              <a:t> ifadelerle çocuğun olumsuz özelliğini yoğunlaştırmış ve kendimizi de kötü hissetmiş oluyoruz.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6" name="Picture 2" descr="C:\Users\MUAMMER\Desktop\kiy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1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Önemli </a:t>
            </a:r>
            <a:r>
              <a:rPr lang="tr-TR" sz="2000" b="1" dirty="0">
                <a:latin typeface="Comic Sans MS" pitchFamily="66" charset="0"/>
              </a:rPr>
              <a:t>olan birinci olmak değil yarışı tamamlamaktır</a:t>
            </a:r>
            <a:r>
              <a:rPr lang="tr-TR" sz="2000" dirty="0">
                <a:latin typeface="Comic Sans MS" pitchFamily="66" charset="0"/>
              </a:rPr>
              <a:t>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0" y="158234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000" b="1" dirty="0">
                <a:latin typeface="Comic Sans MS" pitchFamily="66" charset="0"/>
              </a:rPr>
              <a:t>Çocuğunuzun aldığı sonuçları değil çalışmasını ve gayretini ödüllendirin; biz onları iyi sonuçlar alırlarsa ödüllendiririz, gayretleri, çalışkanlıkları sonuca yansımıyorsa göz ardı ederiz hatta ödül şöyle dursun kızarız bile. Unutmayın çocuğunuz her şeyi başarmak zorunda değil. </a:t>
            </a:r>
            <a:endParaRPr lang="tr-TR" sz="2000" b="1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5" name="Picture 2" descr="C:\Users\MUAMMER\Desktop\odu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0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Çocuğunuzu koşulsuz sevin…</a:t>
            </a:r>
          </a:p>
          <a:p>
            <a:r>
              <a:rPr lang="tr-TR" b="1" dirty="0" smtClean="0">
                <a:latin typeface="Comic Sans MS" pitchFamily="66" charset="0"/>
              </a:rPr>
              <a:t>Çocuğunuz </a:t>
            </a:r>
            <a:r>
              <a:rPr lang="tr-TR" b="1" dirty="0">
                <a:latin typeface="Comic Sans MS" pitchFamily="66" charset="0"/>
              </a:rPr>
              <a:t>için sizin ilginiz ve sevginiz en büyük ödüldür. </a:t>
            </a:r>
            <a:endParaRPr lang="tr-TR" b="1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Beklentileriniz gerçekçi olsun..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Çocuklarınıza davranışlarınızın nedenlerini mutlaka açıklayın ve tutarlı olun…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Çocuğunuzu ve kendinizi iyi tanıyın… 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85926"/>
            <a:ext cx="7358114" cy="507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3" y="620688"/>
            <a:ext cx="60977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3200" b="1" dirty="0" smtClean="0">
              <a:solidFill>
                <a:srgbClr val="FF0000"/>
              </a:solidFill>
              <a:latin typeface="AR CENA" pitchFamily="2" charset="0"/>
            </a:endParaRPr>
          </a:p>
          <a:p>
            <a:pPr algn="ctr"/>
            <a:endParaRPr lang="tr-TR" sz="3200" b="1" dirty="0" smtClean="0">
              <a:solidFill>
                <a:srgbClr val="FF0000"/>
              </a:solidFill>
              <a:latin typeface="AR CENA" pitchFamily="2" charset="0"/>
            </a:endParaRPr>
          </a:p>
          <a:p>
            <a:pPr algn="ctr"/>
            <a:endParaRPr lang="tr-TR" sz="3200" b="1" dirty="0" smtClean="0">
              <a:solidFill>
                <a:srgbClr val="FF0000"/>
              </a:solidFill>
              <a:latin typeface="AR CENA" pitchFamily="2" charset="0"/>
            </a:endParaRPr>
          </a:p>
          <a:p>
            <a:pPr algn="ctr"/>
            <a:endParaRPr lang="tr-TR" sz="3200" b="1" dirty="0" smtClean="0">
              <a:solidFill>
                <a:srgbClr val="FF0000"/>
              </a:solidFill>
              <a:latin typeface="AR CENA" pitchFamily="2" charset="0"/>
            </a:endParaRPr>
          </a:p>
          <a:p>
            <a:pPr algn="ctr"/>
            <a:endParaRPr lang="tr-TR" sz="3200" b="1" dirty="0" smtClean="0">
              <a:solidFill>
                <a:srgbClr val="FF0000"/>
              </a:solidFill>
              <a:latin typeface="AR CENA" pitchFamily="2" charset="0"/>
            </a:endParaRPr>
          </a:p>
          <a:p>
            <a:pPr algn="ctr"/>
            <a:r>
              <a:rPr lang="tr-TR" sz="4800" b="1" dirty="0" smtClean="0">
                <a:solidFill>
                  <a:srgbClr val="002060"/>
                </a:solidFill>
                <a:latin typeface="AR CENA" pitchFamily="2" charset="0"/>
              </a:rPr>
              <a:t>ÇOCUK </a:t>
            </a:r>
            <a:r>
              <a:rPr lang="tr-TR" sz="4800" b="1" dirty="0">
                <a:solidFill>
                  <a:srgbClr val="002060"/>
                </a:solidFill>
                <a:latin typeface="AR CENA" pitchFamily="2" charset="0"/>
              </a:rPr>
              <a:t>NEYİ ÖĞRENİR?</a:t>
            </a:r>
            <a:endParaRPr lang="tr-TR" sz="4800" dirty="0">
              <a:solidFill>
                <a:srgbClr val="002060"/>
              </a:solidFill>
              <a:latin typeface="AR CENA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126876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sz="1600" b="1" i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sz="1600" b="1" i="1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tr-TR" sz="1600" dirty="0">
              <a:latin typeface="Comic Sans MS" pitchFamily="66" charset="0"/>
            </a:endParaRPr>
          </a:p>
          <a:p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62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285720" y="1142984"/>
            <a:ext cx="82153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>
                <a:solidFill>
                  <a:srgbClr val="002060"/>
                </a:solidFill>
                <a:latin typeface="Comic Sans MS" pitchFamily="66" charset="0"/>
              </a:rPr>
              <a:t>EĞER BİR ÇOCUK KINANARAK YAŞARSA, SUÇLAMAYI ÖĞRENİR</a:t>
            </a: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1026" name="Picture 2" descr="F:\cocuklar-siddeti-kimden-ogreniy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405586" cy="352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0" y="21429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002060"/>
                </a:solidFill>
                <a:latin typeface="Comic Sans MS" pitchFamily="66" charset="0"/>
              </a:rPr>
              <a:t>EĞER BİR ÇOCUK DÜŞMANCA DAVRANIŞLAR İÇİNDE YAŞARSA, KAVGA ETMEYİ ÖĞRENİR.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F:\easy031013kidsanddivorce4833-450x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00105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0" y="357166"/>
            <a:ext cx="9144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002060"/>
                </a:solidFill>
                <a:latin typeface="Comic Sans MS" pitchFamily="66" charset="0"/>
              </a:rPr>
              <a:t>EĞER BİR ÇOCUK HOŞGÖRÜYLE YAŞARSA, SABIRLI OLMAYI ÖĞRENİR.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4" name="Picture 2" descr="F:\sabretm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735811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tr-TR" b="1" i="1" dirty="0" smtClean="0">
                <a:solidFill>
                  <a:srgbClr val="002060"/>
                </a:solidFill>
                <a:latin typeface="Comic Sans MS" pitchFamily="66" charset="0"/>
              </a:rPr>
              <a:t>EĞER BİR ÇOCUK TEŞVİK EDİLEREK YAŞARSA, ÖZGÜVENİ ÖĞRENİR</a:t>
            </a: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4099" name="Picture 3" descr="F: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4143403" cy="3857652"/>
          </a:xfrm>
          <a:prstGeom prst="rect">
            <a:avLst/>
          </a:prstGeom>
          <a:noFill/>
        </p:spPr>
      </p:pic>
      <p:pic>
        <p:nvPicPr>
          <p:cNvPr id="4100" name="Picture 4" descr="F:\özgüven-ve-çoc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364333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Çocuğunu, belirli bir ideal peşinde ve belirli kalıplar içinde, adeta küçük bir yetişkin yapma çabasıyla yetiştirmeye çalışan anne babalardır.</a:t>
            </a:r>
          </a:p>
          <a:p>
            <a:pPr>
              <a:buFont typeface="Wingdings" pitchFamily="2" charset="2"/>
              <a:buChar char="Ø"/>
            </a:pPr>
            <a:endParaRPr lang="tr-TR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Bütün kontrol anne ve babadadır. </a:t>
            </a:r>
          </a:p>
          <a:p>
            <a:pPr>
              <a:buFont typeface="Wingdings" pitchFamily="2" charset="2"/>
              <a:buChar char="Ø"/>
            </a:pPr>
            <a:endParaRPr lang="tr-TR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Çoğunlukla anlayışsız, hoşgörüsüz, katı ve baskıcı bir tutum </a:t>
            </a:r>
          </a:p>
          <a:p>
            <a:r>
              <a:rPr lang="tr-TR" sz="2400" b="1" dirty="0" smtClean="0">
                <a:latin typeface="Comic Sans MS" pitchFamily="66" charset="0"/>
              </a:rPr>
              <a:t>içindedirler. </a:t>
            </a:r>
          </a:p>
          <a:p>
            <a:endParaRPr lang="tr-TR" sz="2000" b="1" dirty="0" smtClean="0">
              <a:latin typeface="Bookman Old Style" pitchFamily="18" charset="0"/>
            </a:endParaRPr>
          </a:p>
          <a:p>
            <a:endParaRPr lang="tr-TR" sz="2000" b="1" dirty="0" smtClean="0">
              <a:latin typeface="Bookman Old Style" pitchFamily="18" charset="0"/>
            </a:endParaRPr>
          </a:p>
          <a:p>
            <a:endParaRPr lang="tr-TR" sz="2000" b="1" dirty="0" smtClean="0">
              <a:latin typeface="Bookman Old Style" pitchFamily="18" charset="0"/>
            </a:endParaRPr>
          </a:p>
          <a:p>
            <a:endParaRPr lang="tr-TR" sz="2000" b="1" dirty="0" smtClean="0">
              <a:latin typeface="Bookman Old Style" pitchFamily="18" charset="0"/>
            </a:endParaRPr>
          </a:p>
          <a:p>
            <a:endParaRPr lang="tr-TR" sz="2000" b="1" dirty="0" smtClean="0">
              <a:latin typeface="Bookman Old Style" pitchFamily="18" charset="0"/>
            </a:endParaRPr>
          </a:p>
          <a:p>
            <a:endParaRPr lang="tr-TR" sz="2000" b="1" dirty="0" smtClean="0">
              <a:latin typeface="Bookman Old Style" pitchFamily="18" charset="0"/>
            </a:endParaRPr>
          </a:p>
          <a:p>
            <a:endParaRPr lang="tr-TR" sz="2000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Bookman Old Style" pitchFamily="18" charset="0"/>
            </a:endParaRPr>
          </a:p>
          <a:p>
            <a:endParaRPr lang="tr-TR" sz="2000" b="1" dirty="0" smtClean="0">
              <a:latin typeface="Bookman Old Style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4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tr-TR" sz="3600" b="1" dirty="0" smtClean="0">
              <a:solidFill>
                <a:schemeClr val="tx1"/>
              </a:solidFill>
              <a:latin typeface="Centaur" panose="02030504050205020304" pitchFamily="18" charset="0"/>
            </a:endParaRPr>
          </a:p>
          <a:p>
            <a:pPr marL="0" indent="0" algn="ctr">
              <a:buNone/>
            </a:pPr>
            <a:endParaRPr lang="tr-TR" b="1" dirty="0" smtClean="0">
              <a:solidFill>
                <a:schemeClr val="tx1"/>
              </a:solidFill>
              <a:latin typeface="Centaur" panose="02030504050205020304" pitchFamily="18" charset="0"/>
            </a:endParaRPr>
          </a:p>
          <a:p>
            <a:pPr marL="0" indent="0" algn="ctr">
              <a:buNone/>
            </a:pPr>
            <a:endParaRPr lang="tr-TR" b="1" dirty="0" smtClean="0">
              <a:solidFill>
                <a:schemeClr val="tx1"/>
              </a:solidFill>
              <a:latin typeface="Centaur" panose="020305040502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tx1"/>
                </a:solidFill>
                <a:latin typeface="Centaur" panose="02030504050205020304" pitchFamily="18" charset="0"/>
              </a:rPr>
              <a:t>SÖKE REHBERLİK VE ARAŞTIRMA MERKEZİ</a:t>
            </a:r>
          </a:p>
          <a:p>
            <a:pPr marL="0" indent="0" algn="ctr">
              <a:buNone/>
            </a:pPr>
            <a:endParaRPr lang="tr-TR" sz="3600" b="1" dirty="0" smtClean="0">
              <a:solidFill>
                <a:schemeClr val="tx1"/>
              </a:solidFill>
              <a:latin typeface="Centaur" panose="02030504050205020304" pitchFamily="18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Centaur" panose="02030504050205020304" pitchFamily="18" charset="0"/>
              </a:rPr>
              <a:t>PSİKOLOJİK DANIŞMAN</a:t>
            </a: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Centaur" panose="02030504050205020304" pitchFamily="18" charset="0"/>
              </a:rPr>
              <a:t>CENNET İŞLER </a:t>
            </a:r>
          </a:p>
          <a:p>
            <a:pPr marL="0" indent="0" algn="ctr">
              <a:buNone/>
            </a:pPr>
            <a:endParaRPr lang="tr-TR" sz="3600" b="1" dirty="0" smtClean="0">
              <a:solidFill>
                <a:schemeClr val="tx1"/>
              </a:solidFill>
              <a:latin typeface="Centaur" panose="02030504050205020304" pitchFamily="18" charset="0"/>
            </a:endParaRPr>
          </a:p>
          <a:p>
            <a:pPr marL="0" indent="0" algn="ctr">
              <a:buNone/>
            </a:pPr>
            <a:endParaRPr lang="tr-TR" sz="3600" b="1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47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214282" y="357167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tr-TR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tr-TR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Çocuğun davranışları katı standartlarla değerlendirilir, hata ve yanlış yapma hakkı yoktur.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Çocuktan kurallara sorgulamadan uyması beklenir, evde her şey kurallara ve saatlere bağlıdır. </a:t>
            </a: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Anne babanın gözleri sürekli çocuklarının üzerindedir. Çocuk </a:t>
            </a:r>
          </a:p>
          <a:p>
            <a:r>
              <a:rPr lang="tr-TR" sz="2000" b="1" dirty="0" smtClean="0">
                <a:latin typeface="Comic Sans MS" pitchFamily="66" charset="0"/>
              </a:rPr>
              <a:t>korkmazsa kurallara uymaz mantığıyla hareket ettikleri için çocuğun en basit hatasını cezalandırırlar.</a:t>
            </a:r>
          </a:p>
          <a:p>
            <a:r>
              <a:rPr lang="tr-TR" sz="2000" b="1" dirty="0" smtClean="0">
                <a:latin typeface="Comic Sans MS" pitchFamily="66" charset="0"/>
              </a:rPr>
              <a:t> </a:t>
            </a:r>
          </a:p>
          <a:p>
            <a:endParaRPr lang="tr-T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Yaptırım gücü anne babadadır. </a:t>
            </a:r>
          </a:p>
          <a:p>
            <a:pPr>
              <a:buFont typeface="Wingdings" pitchFamily="2" charset="2"/>
              <a:buChar char="Ø"/>
            </a:pPr>
            <a:endParaRPr lang="tr-TR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tr-TR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20688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Baskıcı </a:t>
            </a:r>
            <a:r>
              <a:rPr lang="tr-TR" sz="2400" b="1" dirty="0">
                <a:latin typeface="Comic Sans MS" pitchFamily="66" charset="0"/>
              </a:rPr>
              <a:t>ve otoriter ailenin verdiği eğitimde ceza verici bir yaklaşım vardır. Aile cezayı iyi bir ders olsun, bir daha hata yapmasın mantığı ile verilir. </a:t>
            </a:r>
          </a:p>
          <a:p>
            <a:pPr>
              <a:buFont typeface="Wingdings" pitchFamily="2" charset="2"/>
              <a:buChar char="Ø"/>
            </a:pPr>
            <a:endParaRPr lang="tr-TR" sz="24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Cezalar </a:t>
            </a:r>
            <a:r>
              <a:rPr lang="tr-TR" sz="2400" b="1" dirty="0">
                <a:latin typeface="Comic Sans MS" pitchFamily="66" charset="0"/>
              </a:rPr>
              <a:t>genelde çocuğa göre ağır cezalardır. 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Ailenin </a:t>
            </a:r>
            <a:r>
              <a:rPr lang="tr-TR" sz="2400" b="1" dirty="0">
                <a:latin typeface="Comic Sans MS" pitchFamily="66" charset="0"/>
              </a:rPr>
              <a:t>verdiği disiplin çocuğu hayatından bıktırır.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5" name="Picture 4" descr="C:\Users\MUAMM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1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000" b="1" dirty="0" smtClean="0">
                <a:solidFill>
                  <a:srgbClr val="FF0000"/>
                </a:solidFill>
              </a:rPr>
              <a:t>Otoriter </a:t>
            </a:r>
            <a:r>
              <a:rPr lang="tr-TR" sz="2000" b="1" dirty="0">
                <a:solidFill>
                  <a:srgbClr val="FF0000"/>
                </a:solidFill>
              </a:rPr>
              <a:t>bir ailede yetişen çocukların özellikleri 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</a:t>
            </a:r>
            <a:r>
              <a:rPr lang="tr-TR" sz="2000" b="1" dirty="0">
                <a:latin typeface="Comic Sans MS" pitchFamily="66" charset="0"/>
              </a:rPr>
              <a:t>Stresli, tedirgin çocuklardır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Kendine olan güveni hemen hemen yok gibidir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Sessiz çekingen başkalarının etkisinde kolayca kalabilen çocuklardır </a:t>
            </a:r>
            <a:endParaRPr lang="tr-TR" sz="2000" b="1" dirty="0" smtClean="0">
              <a:latin typeface="Comic Sans MS" pitchFamily="66" charset="0"/>
            </a:endParaRPr>
          </a:p>
          <a:p>
            <a:endParaRPr lang="tr-TR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b="1" dirty="0" smtClean="0">
                <a:latin typeface="Comic Sans MS" pitchFamily="66" charset="0"/>
              </a:rPr>
              <a:t>Sürekli </a:t>
            </a:r>
            <a:r>
              <a:rPr lang="tr-TR" sz="2000" b="1" dirty="0">
                <a:latin typeface="Comic Sans MS" pitchFamily="66" charset="0"/>
              </a:rPr>
              <a:t>eleştirildiği için aşağılık duygusu geliştirebilir </a:t>
            </a:r>
            <a:r>
              <a:rPr lang="tr-TR" sz="2000" b="1" dirty="0" smtClean="0"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Dıştan denetimlidirler. Kendi başlarına karar veremezler dışarıdan birilerinin onu yönlendirmesini beklerler. </a:t>
            </a:r>
            <a:endParaRPr lang="tr-TR" sz="2000" b="1" dirty="0" smtClean="0">
              <a:latin typeface="Comic Sans MS" pitchFamily="66" charset="0"/>
            </a:endParaRPr>
          </a:p>
          <a:p>
            <a:r>
              <a:rPr lang="tr-TR" sz="2000" b="1" dirty="0" smtClean="0">
                <a:latin typeface="Comic Sans MS" pitchFamily="66" charset="0"/>
              </a:rPr>
              <a:t>Tam </a:t>
            </a:r>
            <a:r>
              <a:rPr lang="tr-TR" sz="2000" b="1" dirty="0">
                <a:latin typeface="Comic Sans MS" pitchFamily="66" charset="0"/>
              </a:rPr>
              <a:t>tersi çocuk isyankarda olabilir. Çünkü çocuk otoritenin olmadığı yerde fırsat bulup yanlış davranışlara yönelebilir.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1026" name="Picture 2" descr="F:\!KorumaYok!\kapak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2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28604"/>
            <a:ext cx="6858000" cy="1017708"/>
          </a:xfrm>
        </p:spPr>
        <p:txBody>
          <a:bodyPr>
            <a:normAutofit/>
          </a:bodyPr>
          <a:lstStyle/>
          <a:p>
            <a:pPr marL="533400" indent="-533400"/>
            <a:r>
              <a:rPr lang="tr-TR" sz="2800" b="1" dirty="0" smtClean="0">
                <a:solidFill>
                  <a:srgbClr val="002060"/>
                </a:solidFill>
                <a:latin typeface="Comic Sans MS" pitchFamily="66" charset="0"/>
              </a:rPr>
              <a:t>SERBEST ANNE-BABA TUTUMU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968181" y="1247056"/>
            <a:ext cx="4175819" cy="5610944"/>
          </a:xfrm>
        </p:spPr>
        <p:txBody>
          <a:bodyPr>
            <a:normAutofit fontScale="92500" lnSpcReduction="20000"/>
          </a:bodyPr>
          <a:lstStyle/>
          <a:p>
            <a:pPr marL="533400" indent="-533400" algn="ctr" eaLnBrk="1" hangingPunct="1">
              <a:buFontTx/>
              <a:buAutoNum type="arabicPeriod" startAt="3"/>
            </a:pPr>
            <a:endParaRPr lang="tr-TR" sz="2400" u="sng" dirty="0" smtClean="0">
              <a:latin typeface="Comic Sans MS" pitchFamily="66" charset="0"/>
            </a:endParaRPr>
          </a:p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Bu tutumu gösteren ailelerde çocuğa aşırı düşkünlük ve hoşgörü vardır</a:t>
            </a:r>
          </a:p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Aile çocuk ilişkisinde sınırlar ve kurallar belli değildir.</a:t>
            </a:r>
          </a:p>
          <a:p>
            <a:pPr marL="533400" indent="-533400" eaLnBrk="1" hangingPunct="1">
              <a:buClr>
                <a:schemeClr val="tx1"/>
              </a:buClr>
              <a:buSzPct val="12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Çocuk evde patrondur, ve her istediği, istediği anda yapılır.</a:t>
            </a:r>
          </a:p>
        </p:txBody>
      </p:sp>
      <p:sp>
        <p:nvSpPr>
          <p:cNvPr id="296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F7E3C8-B8CB-40CC-BCE3-7CB35E192FC1}" type="slidenum">
              <a:rPr lang="tr-TR"/>
              <a:pPr/>
              <a:t>8</a:t>
            </a:fld>
            <a:endParaRPr lang="tr-TR"/>
          </a:p>
        </p:txBody>
      </p:sp>
      <p:pic>
        <p:nvPicPr>
          <p:cNvPr id="41986" name="Picture 2" descr="C:\Users\tosh\Desktop\anne baba tutumları\02145657_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27984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Çocuğun </a:t>
            </a:r>
            <a:r>
              <a:rPr lang="tr-TR" sz="2400" b="1" dirty="0">
                <a:latin typeface="Comic Sans MS" pitchFamily="66" charset="0"/>
              </a:rPr>
              <a:t>aşırı hareket ve davranış serbestliği vardır. Kendisine ve çevresine zarar verebilecek davranışlarda bile denetimden uzaktır, aile müdahale etmez. </a:t>
            </a:r>
          </a:p>
          <a:p>
            <a:pPr>
              <a:buFont typeface="Wingdings" pitchFamily="2" charset="2"/>
              <a:buChar char="Ø"/>
            </a:pPr>
            <a:endParaRPr lang="tr-TR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tr-TR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Comic Sans MS" pitchFamily="66" charset="0"/>
              </a:rPr>
              <a:t>Aile </a:t>
            </a:r>
            <a:r>
              <a:rPr lang="tr-TR" sz="2400" b="1" dirty="0">
                <a:latin typeface="Comic Sans MS" pitchFamily="66" charset="0"/>
              </a:rPr>
              <a:t>doğruyu ve yanlışı çocuğunun yaparak yaşayarak öğrenmesini ister, çocuğa neyi yapması veya neyi yapmaması konusunda bilgi verilmez. </a:t>
            </a:r>
          </a:p>
          <a:p>
            <a:pPr>
              <a:buFont typeface="Wingdings" pitchFamily="2" charset="2"/>
              <a:buChar char="Ø"/>
            </a:pPr>
            <a:endParaRPr lang="tr-TR" sz="24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725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889</TotalTime>
  <Words>1541</Words>
  <Application>Microsoft Office PowerPoint</Application>
  <PresentationFormat>Ekran Gösterisi (4:3)</PresentationFormat>
  <Paragraphs>445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Gezinti</vt:lpstr>
      <vt:lpstr> </vt:lpstr>
      <vt:lpstr>Slayt 2</vt:lpstr>
      <vt:lpstr>AŞIRI BASKICI VE OTORİTER ANNE-BABA TUTUMU</vt:lpstr>
      <vt:lpstr>Slayt 4</vt:lpstr>
      <vt:lpstr>Slayt 5</vt:lpstr>
      <vt:lpstr>Slayt 6</vt:lpstr>
      <vt:lpstr>Slayt 7</vt:lpstr>
      <vt:lpstr>SERBEST ANNE-BABA TUTUMU 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İÇİ İLETİŞİM</dc:title>
  <dc:creator>sema</dc:creator>
  <cp:lastModifiedBy>Cennet</cp:lastModifiedBy>
  <cp:revision>55</cp:revision>
  <cp:lastPrinted>2013-03-04T14:35:10Z</cp:lastPrinted>
  <dcterms:created xsi:type="dcterms:W3CDTF">2013-03-01T11:46:15Z</dcterms:created>
  <dcterms:modified xsi:type="dcterms:W3CDTF">2017-09-28T12:13:59Z</dcterms:modified>
</cp:coreProperties>
</file>