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83" r:id="rId6"/>
    <p:sldId id="275" r:id="rId7"/>
    <p:sldId id="259" r:id="rId8"/>
    <p:sldId id="284" r:id="rId9"/>
    <p:sldId id="260" r:id="rId10"/>
    <p:sldId id="261" r:id="rId11"/>
    <p:sldId id="262" r:id="rId12"/>
    <p:sldId id="285" r:id="rId13"/>
    <p:sldId id="263" r:id="rId14"/>
    <p:sldId id="264" r:id="rId15"/>
    <p:sldId id="265" r:id="rId16"/>
    <p:sldId id="266" r:id="rId17"/>
    <p:sldId id="267" r:id="rId18"/>
    <p:sldId id="268" r:id="rId19"/>
    <p:sldId id="269" r:id="rId20"/>
    <p:sldId id="270" r:id="rId21"/>
    <p:sldId id="272" r:id="rId22"/>
    <p:sldId id="273" r:id="rId23"/>
    <p:sldId id="274" r:id="rId24"/>
    <p:sldId id="286"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05.02.2018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1152127"/>
          </a:xfrm>
        </p:spPr>
        <p:txBody>
          <a:bodyPr>
            <a:noAutofit/>
          </a:bodyPr>
          <a:lstStyle/>
          <a:p>
            <a:r>
              <a:rPr lang="tr-TR" sz="9600" b="1" dirty="0" smtClean="0"/>
              <a:t>OTİZM</a:t>
            </a:r>
            <a:endParaRPr lang="tr-TR" sz="9600" b="1" dirty="0"/>
          </a:p>
        </p:txBody>
      </p:sp>
      <p:sp>
        <p:nvSpPr>
          <p:cNvPr id="3" name="Alt Başlık 2"/>
          <p:cNvSpPr>
            <a:spLocks noGrp="1"/>
          </p:cNvSpPr>
          <p:nvPr>
            <p:ph type="subTitle" idx="1"/>
          </p:nvPr>
        </p:nvSpPr>
        <p:spPr>
          <a:xfrm>
            <a:off x="1371600" y="1772816"/>
            <a:ext cx="6400800" cy="4536504"/>
          </a:xfrm>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72816"/>
            <a:ext cx="6408712"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914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a:t>Sözlü ve sözsüz iletişim</a:t>
            </a:r>
            <a:endParaRPr lang="tr-TR"/>
          </a:p>
        </p:txBody>
      </p:sp>
      <p:sp>
        <p:nvSpPr>
          <p:cNvPr id="3" name="İçerik Yer Tutucusu 2"/>
          <p:cNvSpPr>
            <a:spLocks noGrp="1"/>
          </p:cNvSpPr>
          <p:nvPr>
            <p:ph idx="1"/>
          </p:nvPr>
        </p:nvSpPr>
        <p:spPr/>
        <p:txBody>
          <a:bodyPr>
            <a:normAutofit fontScale="85000" lnSpcReduction="20000"/>
          </a:bodyPr>
          <a:lstStyle/>
          <a:p>
            <a:r>
              <a:rPr lang="tr-TR" b="1" dirty="0" smtClean="0"/>
              <a:t>.</a:t>
            </a:r>
            <a:r>
              <a:rPr lang="tr-TR" b="1" dirty="0"/>
              <a:t> </a:t>
            </a:r>
            <a:r>
              <a:rPr lang="tr-TR" dirty="0"/>
              <a:t>Belirtiler:</a:t>
            </a:r>
          </a:p>
          <a:p>
            <a:pPr lvl="0"/>
            <a:r>
              <a:rPr lang="tr-TR" dirty="0"/>
              <a:t>Konuşmayı öğrenememe veya konuşmada gecikme. Otistiklerin %40’ı asla konuşmaz</a:t>
            </a:r>
          </a:p>
          <a:p>
            <a:pPr lvl="0"/>
            <a:r>
              <a:rPr lang="tr-TR" dirty="0"/>
              <a:t>Sohbet etmeye başlamada zorlanma. Ayrıca otistikler başlamış bir konuşmayı sürdürmede zorlanırlar.</a:t>
            </a:r>
          </a:p>
          <a:p>
            <a:pPr lvl="0"/>
            <a:r>
              <a:rPr lang="tr-TR" dirty="0"/>
              <a:t>Kalıplaşmış veya sürekli tekrarlanan konuşma. Otistikler daha önceden duydukları belli bir cümleyi sürekli tekrar ederler (ekolali).</a:t>
            </a:r>
          </a:p>
          <a:p>
            <a:r>
              <a:rPr lang="tr-TR" dirty="0"/>
              <a:t>Dinleyicilerinin bakış açısını anlamada zorlanma. Örneğin bir otistik karşısındakinin espri yaptığını anlamayabilir. Kelimelerin teker teker karşılıklarını algılar ve ima edileni anlayamaz</a:t>
            </a:r>
          </a:p>
        </p:txBody>
      </p:sp>
    </p:spTree>
    <p:extLst>
      <p:ext uri="{BB962C8B-B14F-4D97-AF65-F5344CB8AC3E}">
        <p14:creationId xmlns:p14="http://schemas.microsoft.com/office/powerpoint/2010/main" val="3340135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Aktivitelere veya oyunlara karşı sınırlı ilgi.</a:t>
            </a:r>
            <a:endParaRPr lang="tr-TR" dirty="0"/>
          </a:p>
        </p:txBody>
      </p:sp>
      <p:sp>
        <p:nvSpPr>
          <p:cNvPr id="3" name="İçerik Yer Tutucusu 2"/>
          <p:cNvSpPr>
            <a:spLocks noGrp="1"/>
          </p:cNvSpPr>
          <p:nvPr>
            <p:ph idx="1"/>
          </p:nvPr>
        </p:nvSpPr>
        <p:spPr/>
        <p:txBody>
          <a:bodyPr>
            <a:normAutofit fontScale="77500" lnSpcReduction="20000"/>
          </a:bodyPr>
          <a:lstStyle/>
          <a:p>
            <a:r>
              <a:rPr lang="tr-TR" b="1" dirty="0"/>
              <a:t> </a:t>
            </a:r>
            <a:r>
              <a:rPr lang="tr-TR" dirty="0"/>
              <a:t>Belirtiler:</a:t>
            </a:r>
          </a:p>
          <a:p>
            <a:r>
              <a:rPr lang="tr-TR" dirty="0"/>
              <a:t>-      Parçalara alışılmışın dışında odaklanma. Otistik çocuklar, arabayla oynamaktan çok arabanın tekerleğiyle oynamak gibi daha çok oyuncağın bir bölümüne odaklanırlar.     </a:t>
            </a:r>
            <a:endParaRPr lang="tr-TR" dirty="0" smtClean="0"/>
          </a:p>
          <a:p>
            <a:r>
              <a:rPr lang="tr-TR" dirty="0" smtClean="0"/>
              <a:t>Belirli </a:t>
            </a:r>
            <a:r>
              <a:rPr lang="tr-TR" dirty="0"/>
              <a:t>konularla meşgul olma. Örneğin, daha büyük çocuklar ve yetişkinler video oyunlarına, kartlarına veya araba plakalarına hayran olabilirler</a:t>
            </a:r>
            <a:r>
              <a:rPr lang="tr-TR" dirty="0" smtClean="0"/>
              <a:t>.</a:t>
            </a:r>
          </a:p>
          <a:p>
            <a:r>
              <a:rPr lang="tr-TR" dirty="0" smtClean="0"/>
              <a:t> </a:t>
            </a:r>
            <a:r>
              <a:rPr lang="tr-TR" dirty="0"/>
              <a:t>-   Aynı şeyler ve rutin ihtiyacı. Örneğin, otistik bir çocuk salatadan önce hep ekmek yemek veya okula hep aynı yoldan gitmek ister</a:t>
            </a:r>
            <a:r>
              <a:rPr lang="tr-TR" dirty="0" smtClean="0"/>
              <a:t>.</a:t>
            </a:r>
          </a:p>
          <a:p>
            <a:r>
              <a:rPr lang="tr-TR" dirty="0" smtClean="0"/>
              <a:t> </a:t>
            </a:r>
            <a:r>
              <a:rPr lang="tr-TR" dirty="0"/>
              <a:t>-  Kalıplaşmış (</a:t>
            </a:r>
            <a:r>
              <a:rPr lang="tr-TR" dirty="0" err="1"/>
              <a:t>stereotip</a:t>
            </a:r>
            <a:r>
              <a:rPr lang="tr-TR" dirty="0"/>
              <a:t>) davranışlar. Örneğin, sallanma veya el çırpma</a:t>
            </a:r>
          </a:p>
          <a:p>
            <a:endParaRPr lang="tr-TR" dirty="0"/>
          </a:p>
        </p:txBody>
      </p:sp>
    </p:spTree>
    <p:extLst>
      <p:ext uri="{BB962C8B-B14F-4D97-AF65-F5344CB8AC3E}">
        <p14:creationId xmlns:p14="http://schemas.microsoft.com/office/powerpoint/2010/main" val="344242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74042"/>
          </a:xfrm>
        </p:spPr>
        <p:txBody>
          <a:bodyPr>
            <a:normAutofit fontScale="90000"/>
          </a:bodyPr>
          <a:lstStyle/>
          <a:p>
            <a:endParaRPr lang="tr-TR" dirty="0"/>
          </a:p>
        </p:txBody>
      </p:sp>
      <p:sp>
        <p:nvSpPr>
          <p:cNvPr id="3" name="İçerik Yer Tutucusu 2"/>
          <p:cNvSpPr>
            <a:spLocks noGrp="1"/>
          </p:cNvSpPr>
          <p:nvPr>
            <p:ph idx="1"/>
          </p:nvPr>
        </p:nvSpPr>
        <p:spPr>
          <a:xfrm>
            <a:off x="457200" y="764704"/>
            <a:ext cx="8229600" cy="5361459"/>
          </a:xfrm>
        </p:spPr>
        <p:txBody>
          <a:bodyPr/>
          <a:lstStyle/>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764704"/>
            <a:ext cx="82089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2415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ÇOCUKLUKTA OTİZM BELİRTİLERİ</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Otizm </a:t>
            </a:r>
            <a:r>
              <a:rPr lang="tr-TR" dirty="0"/>
              <a:t>belirtileri çoğunlukla ebeveyn veya çocuğun bakıcısı tarafından ilk 3 yılda anlaşılır. Her ne kadar otizm doğuştan olsa da, bebeklikte belirtileri anlamak veya teşhis koymak zordur. Ebeveynler çoğunlukla bebekleri kucağa alınmaktan hoşlanmadığında, ce-e gibi oyunlarla ilgilenmediğinde veya konuşmaya başlamadığında endişelenirler. Bazen çocuk yaşıtlarıyla aynı zamanda konuşmaya başlar ve sonra konuşma becerisini yitirir. Ayrıca çocuğun işitme problemi olduğundan da şüphelenilebilir. Otistik bir çocuk çoğunlukla işitmez görünür, fakat bazı zamanlar tren düdüğü gibi uzaktan gelen bir ses ilgilerini çeker. Erken teşhis edilen ve yoğun tedavi gören bir otistik, başkalarıyla ilgilenebilir, iletişim kurabilir ve büyüdükçe kendine bakabilir. Yaygın olarak düşünülenin aksine, çok az otistik sosyal olarak tamamen izoledir ve kendi dünyasında yaşar.</a:t>
            </a:r>
          </a:p>
          <a:p>
            <a:endParaRPr lang="tr-TR" dirty="0"/>
          </a:p>
        </p:txBody>
      </p:sp>
    </p:spTree>
    <p:extLst>
      <p:ext uri="{BB962C8B-B14F-4D97-AF65-F5344CB8AC3E}">
        <p14:creationId xmlns:p14="http://schemas.microsoft.com/office/powerpoint/2010/main" val="420957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GENÇLİKTEKİ OTİZM BELİRTİLERİ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Gençlikte </a:t>
            </a:r>
            <a:r>
              <a:rPr lang="tr-TR" dirty="0"/>
              <a:t>davranış modeli çoğunlukla değişir. Gençlerin çoğu yeni beceriler edinir, fakat diğerleriyle ilişki kurma ve onları anlamada hala geridedirler. Buluğ çağı ve artan cinsellik otistik gençlerde diğerlerine nazaran daha zor olabilir. Genç otistikler depresyon, </a:t>
            </a:r>
            <a:r>
              <a:rPr lang="tr-TR" dirty="0" err="1"/>
              <a:t>anksiyete</a:t>
            </a:r>
            <a:r>
              <a:rPr lang="tr-TR" dirty="0"/>
              <a:t> ve epilepsiyle ilgili problemler açısından büyük risk altındadırlar.</a:t>
            </a:r>
          </a:p>
          <a:p>
            <a:endParaRPr lang="tr-TR" dirty="0"/>
          </a:p>
        </p:txBody>
      </p:sp>
    </p:spTree>
    <p:extLst>
      <p:ext uri="{BB962C8B-B14F-4D97-AF65-F5344CB8AC3E}">
        <p14:creationId xmlns:p14="http://schemas.microsoft.com/office/powerpoint/2010/main" val="1651409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YETİŞKİNLİKTE OTİZM BELİRTİLERİ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Bazı </a:t>
            </a:r>
            <a:r>
              <a:rPr lang="tr-TR" dirty="0"/>
              <a:t>otistik yetişkinler çalışabilir ve kendi başlarına yaşayabilir, bu durum zeka ve iletişim becerisinin derecesine bağlıdır. En azından %33’ü kısmen bağımsızdır. Bazı yetişkin otistikler, özellikle zeka düzeyi düşük ve konuşamayanlar, çok fazla yardıma ihtiyaç duyar. Yelpazenin öbür ucundaki çok daha iyi durumdaki otistikler mesleklerinde başarılı olabilir ve tek başlarına yaşayabilirler, fakat yine de diğerleriyle ilişki kurmada zorlanırlar. Bunların zeka düzeyi ortalama veya ortalamanın üzerindedir.</a:t>
            </a:r>
          </a:p>
          <a:p>
            <a:endParaRPr lang="tr-TR" dirty="0"/>
          </a:p>
        </p:txBody>
      </p:sp>
    </p:spTree>
    <p:extLst>
      <p:ext uri="{BB962C8B-B14F-4D97-AF65-F5344CB8AC3E}">
        <p14:creationId xmlns:p14="http://schemas.microsoft.com/office/powerpoint/2010/main" val="331386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Otizm de yaşanan sorunlar</a:t>
            </a:r>
            <a:endParaRPr lang="tr-TR" dirty="0"/>
          </a:p>
        </p:txBody>
      </p:sp>
      <p:sp>
        <p:nvSpPr>
          <p:cNvPr id="3" name="İçerik Yer Tutucusu 2"/>
          <p:cNvSpPr>
            <a:spLocks noGrp="1"/>
          </p:cNvSpPr>
          <p:nvPr>
            <p:ph idx="1"/>
          </p:nvPr>
        </p:nvSpPr>
        <p:spPr>
          <a:xfrm>
            <a:off x="395536" y="1700808"/>
            <a:ext cx="8229600" cy="4525963"/>
          </a:xfrm>
        </p:spPr>
        <p:txBody>
          <a:bodyPr>
            <a:normAutofit fontScale="62500" lnSpcReduction="20000"/>
          </a:bodyPr>
          <a:lstStyle/>
          <a:p>
            <a:r>
              <a:rPr lang="tr-TR" dirty="0"/>
              <a:t>Otizm, üç </a:t>
            </a:r>
            <a:r>
              <a:rPr lang="tr-TR" dirty="0" smtClean="0"/>
              <a:t>alanda sorunlarla kendini gösterir. Bu alanlar ve bu alanların her birinde gözlenebilecek belirtiler aşağıda yer almaktadır.</a:t>
            </a:r>
            <a:r>
              <a:rPr lang="tr-TR" dirty="0"/>
              <a:t/>
            </a:r>
            <a:br>
              <a:rPr lang="tr-TR" dirty="0"/>
            </a:br>
            <a:r>
              <a:rPr lang="tr-TR" b="1" dirty="0"/>
              <a:t/>
            </a:r>
            <a:br>
              <a:rPr lang="tr-TR" b="1" dirty="0"/>
            </a:br>
            <a:r>
              <a:rPr lang="tr-TR" b="1" dirty="0"/>
              <a:t>A. Sosyal Etkileşim Sorunları </a:t>
            </a:r>
            <a:r>
              <a:rPr lang="tr-TR" dirty="0"/>
              <a:t/>
            </a:r>
            <a:br>
              <a:rPr lang="tr-TR" dirty="0"/>
            </a:br>
            <a:r>
              <a:rPr lang="tr-TR" b="1" dirty="0"/>
              <a:t>1. Sosyal etkileşim için gerekli sözel olmayan davranışlarda yetersizlik: </a:t>
            </a:r>
            <a:br>
              <a:rPr lang="tr-TR" b="1" dirty="0"/>
            </a:br>
            <a:r>
              <a:rPr lang="tr-TR" dirty="0">
                <a:solidFill>
                  <a:srgbClr val="C00000"/>
                </a:solidFill>
              </a:rPr>
              <a:t>Sıra dışı göz kontağı özellikleri: </a:t>
            </a:r>
            <a:r>
              <a:rPr lang="tr-TR" dirty="0"/>
              <a:t>Göz kontağı hiç kurmamak, çok kısa süreli kurmak ya da alışılmadık biçimde kurmak. Örneğin, birden bire gözlerini karşısındakinin gözlerine dikmek ve kaçırmak. </a:t>
            </a:r>
            <a:br>
              <a:rPr lang="tr-TR" dirty="0"/>
            </a:br>
            <a:r>
              <a:rPr lang="tr-TR" dirty="0">
                <a:solidFill>
                  <a:srgbClr val="C00000"/>
                </a:solidFill>
              </a:rPr>
              <a:t>Jest ve mimik kullanımında sınırlılık</a:t>
            </a:r>
            <a:r>
              <a:rPr lang="tr-TR" dirty="0"/>
              <a:t>: Konuşurken çok az jest ve mimik kullanmak. </a:t>
            </a:r>
            <a:br>
              <a:rPr lang="tr-TR" dirty="0"/>
            </a:br>
            <a:r>
              <a:rPr lang="tr-TR" dirty="0">
                <a:solidFill>
                  <a:srgbClr val="C00000"/>
                </a:solidFill>
              </a:rPr>
              <a:t>Başkalarına ne kadar yakın ya da uzak duracağını ayarlayamamak</a:t>
            </a:r>
            <a:r>
              <a:rPr lang="tr-TR" dirty="0"/>
              <a:t>: Sosyal ortamların gerektirdiği uzaklıkları ayarlayamamak; başkalarına fazla yakın ya da uzak durmak. </a:t>
            </a:r>
            <a:br>
              <a:rPr lang="tr-TR" dirty="0"/>
            </a:br>
            <a:r>
              <a:rPr lang="tr-TR" dirty="0">
                <a:solidFill>
                  <a:srgbClr val="C00000"/>
                </a:solidFill>
              </a:rPr>
              <a:t>Ses kullanımında sıra dışılık</a:t>
            </a:r>
            <a:r>
              <a:rPr lang="tr-TR" dirty="0"/>
              <a:t>: Konuşurken alışılmadık ses kalitesi ve vurgu özellikleri göstermek. </a:t>
            </a:r>
            <a:br>
              <a:rPr lang="tr-TR" dirty="0"/>
            </a:br>
            <a:endParaRPr lang="tr-TR" dirty="0"/>
          </a:p>
        </p:txBody>
      </p:sp>
    </p:spTree>
    <p:extLst>
      <p:ext uri="{BB962C8B-B14F-4D97-AF65-F5344CB8AC3E}">
        <p14:creationId xmlns:p14="http://schemas.microsoft.com/office/powerpoint/2010/main" val="313927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2. Yaşa uygun akran ilişkileri geliştirememek</a:t>
            </a:r>
            <a:r>
              <a:rPr lang="tr-TR" dirty="0"/>
              <a:t>:</a:t>
            </a:r>
          </a:p>
        </p:txBody>
      </p:sp>
      <p:sp>
        <p:nvSpPr>
          <p:cNvPr id="3" name="İçerik Yer Tutucusu 2"/>
          <p:cNvSpPr>
            <a:spLocks noGrp="1"/>
          </p:cNvSpPr>
          <p:nvPr>
            <p:ph idx="1"/>
          </p:nvPr>
        </p:nvSpPr>
        <p:spPr/>
        <p:txBody>
          <a:bodyPr>
            <a:normAutofit fontScale="77500" lnSpcReduction="20000"/>
          </a:bodyPr>
          <a:lstStyle/>
          <a:p>
            <a:r>
              <a:rPr lang="tr-TR" dirty="0"/>
              <a:t> </a:t>
            </a:r>
            <a:br>
              <a:rPr lang="tr-TR" dirty="0"/>
            </a:br>
            <a:r>
              <a:rPr lang="tr-TR" dirty="0">
                <a:solidFill>
                  <a:srgbClr val="C00000"/>
                </a:solidFill>
              </a:rPr>
              <a:t>Arkadaşlık kurmakta zorlanmak: </a:t>
            </a:r>
            <a:r>
              <a:rPr lang="tr-TR" dirty="0"/>
              <a:t>Çok az sayıda arkadaşa sahip olmak ya da hiç arkadaş edinememek. </a:t>
            </a:r>
            <a:br>
              <a:rPr lang="tr-TR" dirty="0"/>
            </a:br>
            <a:r>
              <a:rPr lang="tr-TR" dirty="0">
                <a:solidFill>
                  <a:srgbClr val="C00000"/>
                </a:solidFill>
              </a:rPr>
              <a:t>Akranlarla etkileşimde bulunmamak: </a:t>
            </a:r>
            <a:r>
              <a:rPr lang="tr-TR" dirty="0"/>
              <a:t>Kendi yaşıtlarıyla oynamada, konuşmada vb. çok isteksiz davranmak; örneğin, yalnızca kendisinden çok küçük ya da büyük kişilerle etkileşmek. </a:t>
            </a:r>
            <a:br>
              <a:rPr lang="tr-TR" dirty="0"/>
            </a:br>
            <a:r>
              <a:rPr lang="tr-TR" dirty="0">
                <a:solidFill>
                  <a:srgbClr val="C00000"/>
                </a:solidFill>
              </a:rPr>
              <a:t>Yalnızca özel ilgilere dayalı ilişkiler geliştirmek: </a:t>
            </a:r>
            <a:r>
              <a:rPr lang="tr-TR" dirty="0"/>
              <a:t>Belli kişilerle, yalnızca belli ilgilere dayalı olarak (örneğin, favori konularda) etkileşimde bulunmak. </a:t>
            </a:r>
            <a:br>
              <a:rPr lang="tr-TR" dirty="0"/>
            </a:br>
            <a:r>
              <a:rPr lang="tr-TR" dirty="0">
                <a:solidFill>
                  <a:srgbClr val="C00000"/>
                </a:solidFill>
              </a:rPr>
              <a:t>Grup içinde etkileşimde bulunurken zorlanmak: </a:t>
            </a:r>
            <a:r>
              <a:rPr lang="tr-TR" dirty="0"/>
              <a:t>Örneğin, işbirliğine dayalı oyunların kurallarına uymakta zorlanmak. </a:t>
            </a:r>
            <a:br>
              <a:rPr lang="tr-TR" dirty="0"/>
            </a:br>
            <a:endParaRPr lang="tr-TR" dirty="0"/>
          </a:p>
          <a:p>
            <a:endParaRPr lang="tr-TR" dirty="0"/>
          </a:p>
        </p:txBody>
      </p:sp>
    </p:spTree>
    <p:extLst>
      <p:ext uri="{BB962C8B-B14F-4D97-AF65-F5344CB8AC3E}">
        <p14:creationId xmlns:p14="http://schemas.microsoft.com/office/powerpoint/2010/main" val="36229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3. Başkalarıyla zevk, başarı ya da ilgi paylaşımında sınırlılık:</a:t>
            </a:r>
            <a:endParaRPr lang="tr-TR" dirty="0"/>
          </a:p>
        </p:txBody>
      </p:sp>
      <p:sp>
        <p:nvSpPr>
          <p:cNvPr id="3" name="İçerik Yer Tutucusu 2"/>
          <p:cNvSpPr>
            <a:spLocks noGrp="1"/>
          </p:cNvSpPr>
          <p:nvPr>
            <p:ph idx="1"/>
          </p:nvPr>
        </p:nvSpPr>
        <p:spPr>
          <a:xfrm>
            <a:off x="457200" y="1600200"/>
            <a:ext cx="8229600" cy="4853136"/>
          </a:xfrm>
        </p:spPr>
        <p:txBody>
          <a:bodyPr>
            <a:noAutofit/>
          </a:bodyPr>
          <a:lstStyle/>
          <a:p>
            <a:r>
              <a:rPr lang="tr-TR" sz="2400" dirty="0"/>
              <a:t> </a:t>
            </a:r>
            <a:br>
              <a:rPr lang="tr-TR" sz="2400" dirty="0"/>
            </a:br>
            <a:r>
              <a:rPr lang="tr-TR" sz="2400" dirty="0">
                <a:solidFill>
                  <a:srgbClr val="C00000"/>
                </a:solidFill>
              </a:rPr>
              <a:t>Yalnızlığı yeğlemek: </a:t>
            </a:r>
            <a:r>
              <a:rPr lang="tr-TR" sz="2400" dirty="0"/>
              <a:t>Başkalarının genellikle aile üyeleriyle ya da arkadaşlarıyla birlikte yaptığı pek çok şeyi (örneğin; TV izlemek, yemek </a:t>
            </a:r>
            <a:r>
              <a:rPr lang="tr-TR" sz="2400" dirty="0" err="1"/>
              <a:t>yemek</a:t>
            </a:r>
            <a:r>
              <a:rPr lang="tr-TR" sz="2400" dirty="0"/>
              <a:t>, oyun oynamak vb.) yalnız başına yapmayı yeğlemek. </a:t>
            </a:r>
            <a:br>
              <a:rPr lang="tr-TR" sz="2400" dirty="0"/>
            </a:br>
            <a:r>
              <a:rPr lang="tr-TR" sz="2400" dirty="0">
                <a:solidFill>
                  <a:srgbClr val="C00000"/>
                </a:solidFill>
              </a:rPr>
              <a:t>Belli olay ya da durumlara başkalarının dikkatini çekme çabası göstermemek: </a:t>
            </a:r>
            <a:r>
              <a:rPr lang="tr-TR" sz="2400" dirty="0"/>
              <a:t>Örneğin; şaşırtıcı bir durum karşısında başkalarına işaret etmemek, bir şey başardığında başkalarıyla paylaşmamak vb. </a:t>
            </a:r>
            <a:br>
              <a:rPr lang="tr-TR" sz="2400" dirty="0"/>
            </a:br>
            <a:r>
              <a:rPr lang="tr-TR" sz="2400" dirty="0">
                <a:solidFill>
                  <a:srgbClr val="C00000"/>
                </a:solidFill>
              </a:rPr>
              <a:t>Sözel övgü karşısında tepki vermemek: </a:t>
            </a:r>
            <a:r>
              <a:rPr lang="tr-TR" sz="2400" dirty="0"/>
              <a:t>Başkalarının kendisine yönelttiği övgü sözleri ya da sözel onaylamalar karşısında çok az tepki vermek ya da hiç tepki vermemek. Örneğin, hoşnutluk belirtisi göstermemek. </a:t>
            </a:r>
            <a:br>
              <a:rPr lang="tr-TR" sz="2400" dirty="0"/>
            </a:br>
            <a:endParaRPr lang="tr-TR" sz="2400" dirty="0"/>
          </a:p>
        </p:txBody>
      </p:sp>
    </p:spTree>
    <p:extLst>
      <p:ext uri="{BB962C8B-B14F-4D97-AF65-F5344CB8AC3E}">
        <p14:creationId xmlns:p14="http://schemas.microsoft.com/office/powerpoint/2010/main" val="2611514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a:t/>
            </a:r>
            <a:br>
              <a:rPr lang="tr-TR" b="1" dirty="0"/>
            </a:br>
            <a:r>
              <a:rPr lang="tr-TR" b="1" dirty="0" smtClean="0"/>
              <a:t>4</a:t>
            </a:r>
            <a:r>
              <a:rPr lang="tr-TR" b="1" dirty="0"/>
              <a:t>. Sosyal-duygusal davranışlarda sınırlılık:</a:t>
            </a:r>
            <a:r>
              <a:rPr lang="tr-TR" dirty="0"/>
              <a:t>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solidFill>
                  <a:srgbClr val="C00000"/>
                </a:solidFill>
              </a:rPr>
              <a:t>Başkalarının </a:t>
            </a:r>
            <a:r>
              <a:rPr lang="tr-TR" dirty="0">
                <a:solidFill>
                  <a:srgbClr val="C00000"/>
                </a:solidFill>
              </a:rPr>
              <a:t>ilgisi karşısında tepkisiz kalmak</a:t>
            </a:r>
            <a:r>
              <a:rPr lang="tr-TR" dirty="0"/>
              <a:t>: Birileri kendisine seslendiğinde ya da kendisiyle etkileşmek istediğinde tepki vermemek, duymuyormuş ya da fark etmiyormuş gibi davranmak. </a:t>
            </a:r>
            <a:br>
              <a:rPr lang="tr-TR" dirty="0"/>
            </a:br>
            <a:endParaRPr lang="tr-TR" dirty="0" smtClean="0"/>
          </a:p>
          <a:p>
            <a:r>
              <a:rPr lang="tr-TR" dirty="0" smtClean="0">
                <a:solidFill>
                  <a:srgbClr val="C00000"/>
                </a:solidFill>
              </a:rPr>
              <a:t>Başkalarının </a:t>
            </a:r>
            <a:r>
              <a:rPr lang="tr-TR" dirty="0">
                <a:solidFill>
                  <a:srgbClr val="C00000"/>
                </a:solidFill>
              </a:rPr>
              <a:t>yaptıklarına karşı ilgisizlik: </a:t>
            </a:r>
            <a:r>
              <a:rPr lang="tr-TR" dirty="0"/>
              <a:t>Ortama birinin girmesi, ortamdan birinin çıkması, birinin konuşmaya başlaması gibi, başka çocukların çok ilgisini çeken bazı olaylar karşısında ilgisiz kalmak; böyle durumlarda, gülümseme gibi hoşnutluk ifadeleri ya da ağlama gibi hoşnutsuzluk ifadeleri göstermemek. </a:t>
            </a:r>
            <a:br>
              <a:rPr lang="tr-TR" dirty="0"/>
            </a:br>
            <a:endParaRPr lang="tr-TR" dirty="0" smtClean="0"/>
          </a:p>
          <a:p>
            <a:r>
              <a:rPr lang="tr-TR" dirty="0" smtClean="0">
                <a:solidFill>
                  <a:srgbClr val="C00000"/>
                </a:solidFill>
              </a:rPr>
              <a:t>Başkalarının </a:t>
            </a:r>
            <a:r>
              <a:rPr lang="tr-TR" dirty="0">
                <a:solidFill>
                  <a:srgbClr val="C00000"/>
                </a:solidFill>
              </a:rPr>
              <a:t>duygularını anlamada yetersizlik: </a:t>
            </a:r>
            <a:r>
              <a:rPr lang="tr-TR" dirty="0"/>
              <a:t>Üzülen, ağlayan, kızan, sevinen vb. kişiler karşısında duyarsız davranmak; örneğin, üzgün birini rahatlatma çabası göstermemek. </a:t>
            </a:r>
            <a:br>
              <a:rPr lang="tr-TR" dirty="0"/>
            </a:br>
            <a:endParaRPr lang="tr-TR" dirty="0"/>
          </a:p>
          <a:p>
            <a:endParaRPr lang="tr-TR" dirty="0"/>
          </a:p>
        </p:txBody>
      </p:sp>
    </p:spTree>
    <p:extLst>
      <p:ext uri="{BB962C8B-B14F-4D97-AF65-F5344CB8AC3E}">
        <p14:creationId xmlns:p14="http://schemas.microsoft.com/office/powerpoint/2010/main" val="57554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04665"/>
            <a:ext cx="7772400" cy="1008111"/>
          </a:xfrm>
        </p:spPr>
        <p:txBody>
          <a:bodyPr>
            <a:normAutofit fontScale="90000"/>
          </a:bodyPr>
          <a:lstStyle/>
          <a:p>
            <a:r>
              <a:rPr lang="tr-TR" b="1" dirty="0"/>
              <a:t>Otizm nedir?</a:t>
            </a:r>
            <a:r>
              <a:rPr lang="tr-TR" dirty="0"/>
              <a:t/>
            </a:r>
            <a:br>
              <a:rPr lang="tr-TR" dirty="0"/>
            </a:br>
            <a:endParaRPr lang="tr-TR" dirty="0"/>
          </a:p>
        </p:txBody>
      </p:sp>
      <p:sp>
        <p:nvSpPr>
          <p:cNvPr id="3" name="Alt Başlık 2"/>
          <p:cNvSpPr>
            <a:spLocks noGrp="1"/>
          </p:cNvSpPr>
          <p:nvPr>
            <p:ph type="subTitle" idx="1"/>
          </p:nvPr>
        </p:nvSpPr>
        <p:spPr>
          <a:xfrm>
            <a:off x="899592" y="1052736"/>
            <a:ext cx="7416824" cy="5112568"/>
          </a:xfrm>
        </p:spPr>
        <p:txBody>
          <a:bodyPr>
            <a:normAutofit/>
          </a:bodyPr>
          <a:lstStyle/>
          <a:p>
            <a:pPr fontAlgn="base"/>
            <a:r>
              <a:rPr lang="tr-TR" b="1" dirty="0"/>
              <a:t> </a:t>
            </a:r>
            <a:endParaRPr lang="tr-TR" dirty="0"/>
          </a:p>
          <a:p>
            <a:pPr fontAlgn="base"/>
            <a:r>
              <a:rPr lang="tr-TR" dirty="0">
                <a:solidFill>
                  <a:schemeClr val="tx1"/>
                </a:solidFill>
              </a:rPr>
              <a:t>Otizm, bireyin dış dünyadaki uyaranları algılamasını, aldığı bilgileri düzenleyip kullanılmasını etkileyen, yaşam boyu süren gelişimsel bozukluktur</a:t>
            </a:r>
            <a:r>
              <a:rPr lang="tr-TR" dirty="0" smtClean="0">
                <a:solidFill>
                  <a:schemeClr val="tx1"/>
                </a:solidFill>
              </a:rPr>
              <a:t>.. </a:t>
            </a:r>
            <a:r>
              <a:rPr lang="tr-TR" dirty="0">
                <a:solidFill>
                  <a:schemeClr val="tx1"/>
                </a:solidFill>
              </a:rPr>
              <a:t>Kaynağı psikolojik değil, nörolojiktir, diğer bir deyişle beynin işlev bozukluklarına bağlıdır. Otizmin beynin ve merkezi sinir sisteminin yapısındaki organik farklılık ya da bozukluktan kaynaklandığı düşünülmektedir.</a:t>
            </a:r>
          </a:p>
          <a:p>
            <a:endParaRPr lang="tr-TR" dirty="0"/>
          </a:p>
        </p:txBody>
      </p:sp>
    </p:spTree>
    <p:extLst>
      <p:ext uri="{BB962C8B-B14F-4D97-AF65-F5344CB8AC3E}">
        <p14:creationId xmlns:p14="http://schemas.microsoft.com/office/powerpoint/2010/main" val="1783992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 İletişim Sorunları</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t> </a:t>
            </a:r>
            <a:r>
              <a:rPr lang="tr-TR" dirty="0"/>
              <a:t/>
            </a:r>
            <a:br>
              <a:rPr lang="tr-TR" dirty="0"/>
            </a:br>
            <a:r>
              <a:rPr lang="tr-TR" b="1" dirty="0"/>
              <a:t>5. Dil gelişiminde gecikme</a:t>
            </a:r>
            <a:r>
              <a:rPr lang="tr-TR" dirty="0"/>
              <a:t>: </a:t>
            </a:r>
            <a:br>
              <a:rPr lang="tr-TR" dirty="0"/>
            </a:br>
            <a:r>
              <a:rPr lang="tr-TR" dirty="0"/>
              <a:t>İki yaşından büyük olup da tek bir sözcük bile söylememek. </a:t>
            </a:r>
            <a:br>
              <a:rPr lang="tr-TR" dirty="0"/>
            </a:br>
            <a:r>
              <a:rPr lang="tr-TR" dirty="0"/>
              <a:t>Üç yaşından büyük olup da iki sözcüklük basit ifadeler (örneğin, ‘baba git') kullanmamak. </a:t>
            </a:r>
            <a:br>
              <a:rPr lang="tr-TR" dirty="0"/>
            </a:br>
            <a:r>
              <a:rPr lang="tr-TR" dirty="0"/>
              <a:t>Konuşmaya başladıktan sonra basit bir dilbilgisi yapısı kullanmak ya da belli yanlışları tekrarlamaya devam etmek. </a:t>
            </a:r>
            <a:br>
              <a:rPr lang="tr-TR" dirty="0"/>
            </a:br>
            <a:endParaRPr lang="tr-TR" dirty="0" smtClean="0"/>
          </a:p>
          <a:p>
            <a:r>
              <a:rPr lang="tr-TR" b="1" dirty="0" smtClean="0"/>
              <a:t>6</a:t>
            </a:r>
            <a:r>
              <a:rPr lang="tr-TR" b="1" dirty="0"/>
              <a:t>. Karşılıklı konuşmada zorluk: </a:t>
            </a:r>
            <a:br>
              <a:rPr lang="tr-TR" b="1" dirty="0"/>
            </a:br>
            <a:r>
              <a:rPr lang="tr-TR" dirty="0">
                <a:solidFill>
                  <a:srgbClr val="C00000"/>
                </a:solidFill>
              </a:rPr>
              <a:t>Karşılıklı konuşma başlatmada, sürdürmede ve sonlandırmada önemli sorunlar göstermek: </a:t>
            </a:r>
            <a:r>
              <a:rPr lang="tr-TR" dirty="0"/>
              <a:t>Örneğin, bir kez konuşmaya başlayınca, konuşmayı uzun bir monolog şeklinde sürdürmek ve karşısındakilerin yorumlarını göz ardı etmek. </a:t>
            </a:r>
            <a:br>
              <a:rPr lang="tr-TR" dirty="0"/>
            </a:br>
            <a:r>
              <a:rPr lang="tr-TR" dirty="0">
                <a:solidFill>
                  <a:srgbClr val="C00000"/>
                </a:solidFill>
              </a:rPr>
              <a:t>Konuşma konularında seçicilik: </a:t>
            </a:r>
            <a:r>
              <a:rPr lang="tr-TR" dirty="0"/>
              <a:t>Kendi favori konuları dışındaki konularda çok zor ve isteksiz olarak konuşmak. </a:t>
            </a:r>
            <a:br>
              <a:rPr lang="tr-TR" dirty="0"/>
            </a:br>
            <a:endParaRPr lang="tr-TR" dirty="0"/>
          </a:p>
        </p:txBody>
      </p:sp>
    </p:spTree>
    <p:extLst>
      <p:ext uri="{BB962C8B-B14F-4D97-AF65-F5344CB8AC3E}">
        <p14:creationId xmlns:p14="http://schemas.microsoft.com/office/powerpoint/2010/main" val="3436370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576064"/>
          </a:xfrm>
        </p:spPr>
        <p:txBody>
          <a:bodyPr>
            <a:normAutofit fontScale="90000"/>
          </a:bodyPr>
          <a:lstStyle/>
          <a:p>
            <a:pPr algn="l"/>
            <a:r>
              <a:rPr lang="tr-TR" sz="2700" b="1" dirty="0" smtClean="0"/>
              <a:t>     7</a:t>
            </a:r>
            <a:r>
              <a:rPr lang="tr-TR" sz="2700" b="1" dirty="0"/>
              <a:t>. Sıra dışı ya da yinelenen dil kullanmak</a:t>
            </a:r>
            <a:r>
              <a:rPr lang="tr-TR" dirty="0"/>
              <a:t>: </a:t>
            </a:r>
            <a:br>
              <a:rPr lang="tr-TR" dirty="0"/>
            </a:br>
            <a:endParaRPr lang="tr-TR" dirty="0"/>
          </a:p>
        </p:txBody>
      </p:sp>
      <p:sp>
        <p:nvSpPr>
          <p:cNvPr id="3" name="İçerik Yer Tutucusu 2"/>
          <p:cNvSpPr>
            <a:spLocks noGrp="1"/>
          </p:cNvSpPr>
          <p:nvPr>
            <p:ph idx="1"/>
          </p:nvPr>
        </p:nvSpPr>
        <p:spPr>
          <a:xfrm>
            <a:off x="457200" y="620688"/>
            <a:ext cx="8229600" cy="5505475"/>
          </a:xfrm>
        </p:spPr>
        <p:txBody>
          <a:bodyPr>
            <a:normAutofit fontScale="70000" lnSpcReduction="20000"/>
          </a:bodyPr>
          <a:lstStyle/>
          <a:p>
            <a:r>
              <a:rPr lang="tr-TR" dirty="0" smtClean="0"/>
              <a:t>Başkalarının </a:t>
            </a:r>
            <a:r>
              <a:rPr lang="tr-TR" dirty="0"/>
              <a:t>kendisine söylediklerini yinelemek. </a:t>
            </a:r>
            <a:br>
              <a:rPr lang="tr-TR" dirty="0"/>
            </a:br>
            <a:r>
              <a:rPr lang="tr-TR" dirty="0"/>
              <a:t>Televizyondan duyduklarını ya da kitaplardan okuduklarını, ilişkisiz zamanlarda ve bağlam dışı olarak yinelemek. </a:t>
            </a:r>
            <a:br>
              <a:rPr lang="tr-TR" dirty="0"/>
            </a:br>
            <a:r>
              <a:rPr lang="tr-TR" dirty="0"/>
              <a:t>Kendisinin uydurduğu ya da yalnızca kendisine anlam ifade eden sözleri yinelemek. </a:t>
            </a:r>
            <a:br>
              <a:rPr lang="tr-TR" dirty="0"/>
            </a:br>
            <a:r>
              <a:rPr lang="tr-TR" dirty="0"/>
              <a:t>Aşırı resmilik ve didaktiklik gibi konuşma özellikleri göstermek. </a:t>
            </a:r>
            <a:br>
              <a:rPr lang="tr-TR" dirty="0"/>
            </a:br>
            <a:endParaRPr lang="tr-TR" dirty="0" smtClean="0"/>
          </a:p>
          <a:p>
            <a:r>
              <a:rPr lang="tr-TR" b="1" dirty="0" smtClean="0"/>
              <a:t>8</a:t>
            </a:r>
            <a:r>
              <a:rPr lang="tr-TR" b="1" dirty="0"/>
              <a:t>. Gelişimsel düzeye uygun olmayan oyun:</a:t>
            </a:r>
            <a:r>
              <a:rPr lang="tr-TR" dirty="0"/>
              <a:t> </a:t>
            </a:r>
            <a:br>
              <a:rPr lang="tr-TR" dirty="0"/>
            </a:br>
            <a:endParaRPr lang="tr-TR" dirty="0" smtClean="0"/>
          </a:p>
          <a:p>
            <a:r>
              <a:rPr lang="tr-TR" dirty="0" smtClean="0">
                <a:solidFill>
                  <a:srgbClr val="C00000"/>
                </a:solidFill>
              </a:rPr>
              <a:t>Senaryolu </a:t>
            </a:r>
            <a:r>
              <a:rPr lang="tr-TR" dirty="0">
                <a:solidFill>
                  <a:srgbClr val="C00000"/>
                </a:solidFill>
              </a:rPr>
              <a:t>oyunlarda sınırlılık</a:t>
            </a:r>
            <a:r>
              <a:rPr lang="tr-TR" dirty="0"/>
              <a:t>: Oyuncaklarla evcilik, okulculuk, doktorculuk vb. hayali oyunlar oynamamak. </a:t>
            </a:r>
            <a:br>
              <a:rPr lang="tr-TR" dirty="0"/>
            </a:br>
            <a:r>
              <a:rPr lang="tr-TR" dirty="0">
                <a:solidFill>
                  <a:srgbClr val="C00000"/>
                </a:solidFill>
              </a:rPr>
              <a:t>Sembolik oyunlarda sınırlılık</a:t>
            </a:r>
            <a:r>
              <a:rPr lang="tr-TR" dirty="0"/>
              <a:t>: Bir nesneyi başka bir nesne olarak (örneğin, küpü mikrofon olarak) kullanarak oyun oynamamak. </a:t>
            </a:r>
            <a:br>
              <a:rPr lang="tr-TR" dirty="0"/>
            </a:br>
            <a:r>
              <a:rPr lang="tr-TR" dirty="0">
                <a:solidFill>
                  <a:srgbClr val="C00000"/>
                </a:solidFill>
              </a:rPr>
              <a:t>Oyuncaklarla alışılmadık biçimlerde oynamak</a:t>
            </a:r>
            <a:r>
              <a:rPr lang="tr-TR" dirty="0"/>
              <a:t>: Örneğin; topu zıplatmak yerine sürekli olarak bir eliyle vurmak, Legoları birbirine takıp bir şeyler yapmak yerine sıraya dizmek vb. </a:t>
            </a:r>
            <a:br>
              <a:rPr lang="tr-TR" dirty="0"/>
            </a:br>
            <a:r>
              <a:rPr lang="tr-TR" dirty="0">
                <a:solidFill>
                  <a:srgbClr val="C00000"/>
                </a:solidFill>
              </a:rPr>
              <a:t>Sosyal oyunlara karşı ilgisizlik</a:t>
            </a:r>
            <a:r>
              <a:rPr lang="tr-TR" dirty="0"/>
              <a:t>: Küçük yaşlardayken, ‘ce-e' vb. sosyal oyunlara karşı ilgi göstermemek. </a:t>
            </a:r>
            <a:br>
              <a:rPr lang="tr-TR" dirty="0"/>
            </a:br>
            <a:endParaRPr lang="tr-TR" dirty="0"/>
          </a:p>
        </p:txBody>
      </p:sp>
    </p:spTree>
    <p:extLst>
      <p:ext uri="{BB962C8B-B14F-4D97-AF65-F5344CB8AC3E}">
        <p14:creationId xmlns:p14="http://schemas.microsoft.com/office/powerpoint/2010/main" val="1790680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C. Sınırlı/Yinelenen İlgi ve Davranışlar </a:t>
            </a:r>
            <a:r>
              <a:rPr lang="tr-TR" dirty="0"/>
              <a:t/>
            </a:r>
            <a:br>
              <a:rPr lang="tr-TR" dirty="0"/>
            </a:br>
            <a:endParaRPr lang="tr-TR" dirty="0"/>
          </a:p>
        </p:txBody>
      </p:sp>
      <p:sp>
        <p:nvSpPr>
          <p:cNvPr id="3" name="İçerik Yer Tutucusu 2"/>
          <p:cNvSpPr>
            <a:spLocks noGrp="1"/>
          </p:cNvSpPr>
          <p:nvPr>
            <p:ph idx="1"/>
          </p:nvPr>
        </p:nvSpPr>
        <p:spPr/>
        <p:txBody>
          <a:bodyPr>
            <a:normAutofit fontScale="55000" lnSpcReduction="20000"/>
          </a:bodyPr>
          <a:lstStyle/>
          <a:p>
            <a:r>
              <a:rPr lang="tr-TR" b="1" dirty="0" smtClean="0"/>
              <a:t>9</a:t>
            </a:r>
            <a:r>
              <a:rPr lang="tr-TR" b="1" dirty="0"/>
              <a:t>. Sınırlı alanda, yoğun ve sıra dışı ilgilere sahip olmak</a:t>
            </a:r>
            <a:r>
              <a:rPr lang="tr-TR" dirty="0"/>
              <a:t>: </a:t>
            </a:r>
            <a:br>
              <a:rPr lang="tr-TR" dirty="0"/>
            </a:br>
            <a:r>
              <a:rPr lang="tr-TR" dirty="0">
                <a:solidFill>
                  <a:srgbClr val="C00000"/>
                </a:solidFill>
              </a:rPr>
              <a:t>İlgi takıntıları</a:t>
            </a:r>
            <a:r>
              <a:rPr lang="tr-TR" dirty="0"/>
              <a:t>: Bazı konulara karşı aşırı ilgi duymak ve başka konuları dışlayarak sürekli o konularla ilgili konuşmak, okumak, ilgilenmek vb. istemek. </a:t>
            </a:r>
            <a:br>
              <a:rPr lang="tr-TR" dirty="0"/>
            </a:br>
            <a:r>
              <a:rPr lang="tr-TR" dirty="0">
                <a:solidFill>
                  <a:srgbClr val="C00000"/>
                </a:solidFill>
              </a:rPr>
              <a:t>Bazı sıra dışı konulara aşırı ilgi duymak: </a:t>
            </a:r>
            <a:r>
              <a:rPr lang="tr-TR" dirty="0"/>
              <a:t>Örneğin; astrofizik, uçak kazaları ya da sulama sistemleri. </a:t>
            </a:r>
            <a:br>
              <a:rPr lang="tr-TR" dirty="0"/>
            </a:br>
            <a:r>
              <a:rPr lang="tr-TR" dirty="0">
                <a:solidFill>
                  <a:srgbClr val="C00000"/>
                </a:solidFill>
              </a:rPr>
              <a:t>İlgi duyduğu konularla ilgili ince ayrıntıları anımsamak</a:t>
            </a:r>
            <a:r>
              <a:rPr lang="tr-TR" dirty="0"/>
              <a:t>: Kendi favori konularındaki en ince ayrıntıları bile ezbere bilmek. </a:t>
            </a:r>
            <a:br>
              <a:rPr lang="tr-TR" dirty="0"/>
            </a:br>
            <a:r>
              <a:rPr lang="tr-TR" b="1" dirty="0"/>
              <a:t>10. Belli düzen ve rutinlere ilişkin aşırı ısrarcılık:</a:t>
            </a:r>
            <a:r>
              <a:rPr lang="tr-TR" dirty="0"/>
              <a:t> </a:t>
            </a:r>
            <a:br>
              <a:rPr lang="tr-TR" dirty="0"/>
            </a:br>
            <a:r>
              <a:rPr lang="tr-TR" dirty="0">
                <a:solidFill>
                  <a:srgbClr val="C00000"/>
                </a:solidFill>
              </a:rPr>
              <a:t>Belli etkinlikleri her zaman belli bir sırayla yapmak istemek: </a:t>
            </a:r>
            <a:r>
              <a:rPr lang="tr-TR" dirty="0"/>
              <a:t>Örneğin, arabanın kapılarını hep aynı sırayla kapatmak. </a:t>
            </a:r>
            <a:br>
              <a:rPr lang="tr-TR" dirty="0"/>
            </a:br>
            <a:r>
              <a:rPr lang="tr-TR" dirty="0">
                <a:solidFill>
                  <a:srgbClr val="C00000"/>
                </a:solidFill>
              </a:rPr>
              <a:t>Günlük rutinlerde değişiklik olmamasını istemek</a:t>
            </a:r>
            <a:r>
              <a:rPr lang="tr-TR" dirty="0"/>
              <a:t>: Örneğin, eve gelirken hep aynı güzergâhı izlemek ya da eve geldiğinde önce televizyonu açıp sonra tuvalete gitmek. </a:t>
            </a:r>
            <a:br>
              <a:rPr lang="tr-TR" dirty="0"/>
            </a:br>
            <a:r>
              <a:rPr lang="tr-TR" dirty="0">
                <a:solidFill>
                  <a:srgbClr val="C00000"/>
                </a:solidFill>
              </a:rPr>
              <a:t>Günlük yaşamdaki değişiklikler karşısında aşırı tepki göstermek</a:t>
            </a:r>
            <a:r>
              <a:rPr lang="tr-TR" dirty="0"/>
              <a:t>: En ufak bir değişiklik karşısında aşırı kaygılanmak ya da öfke nöbeti yaşamak. </a:t>
            </a:r>
            <a:br>
              <a:rPr lang="tr-TR" dirty="0"/>
            </a:br>
            <a:r>
              <a:rPr lang="tr-TR" dirty="0"/>
              <a:t>Değişiklikleri daha kolay kabullenebilmek için, meydana gelecek değişikliklerle ilgili önceden bilgi sahibi olmaya gereksinim duymak. </a:t>
            </a:r>
            <a:br>
              <a:rPr lang="tr-TR" dirty="0"/>
            </a:br>
            <a:endParaRPr lang="tr-TR" dirty="0"/>
          </a:p>
        </p:txBody>
      </p:sp>
    </p:spTree>
    <p:extLst>
      <p:ext uri="{BB962C8B-B14F-4D97-AF65-F5344CB8AC3E}">
        <p14:creationId xmlns:p14="http://schemas.microsoft.com/office/powerpoint/2010/main" val="550120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b="1" dirty="0" smtClean="0"/>
              <a:t/>
            </a:r>
            <a:br>
              <a:rPr lang="tr-TR" b="1" dirty="0" smtClean="0"/>
            </a:br>
            <a:r>
              <a:rPr lang="tr-TR" b="1" dirty="0" smtClean="0"/>
              <a:t>   </a:t>
            </a:r>
            <a:r>
              <a:rPr lang="tr-TR" sz="3100" b="1" dirty="0" smtClean="0"/>
              <a:t>11</a:t>
            </a:r>
            <a:r>
              <a:rPr lang="tr-TR" sz="3100" b="1" dirty="0"/>
              <a:t>. Yinelenen (kendini uyarıcı) davranışlar: </a:t>
            </a:r>
            <a:br>
              <a:rPr lang="tr-TR" sz="3100" b="1" dirty="0"/>
            </a:br>
            <a:endParaRPr lang="tr-TR" sz="3100" dirty="0"/>
          </a:p>
        </p:txBody>
      </p:sp>
      <p:sp>
        <p:nvSpPr>
          <p:cNvPr id="3" name="İçerik Yer Tutucusu 2"/>
          <p:cNvSpPr>
            <a:spLocks noGrp="1"/>
          </p:cNvSpPr>
          <p:nvPr>
            <p:ph idx="1"/>
          </p:nvPr>
        </p:nvSpPr>
        <p:spPr>
          <a:xfrm>
            <a:off x="457200" y="1196752"/>
            <a:ext cx="8229600" cy="4929411"/>
          </a:xfrm>
        </p:spPr>
        <p:txBody>
          <a:bodyPr>
            <a:normAutofit fontScale="62500" lnSpcReduction="20000"/>
          </a:bodyPr>
          <a:lstStyle/>
          <a:p>
            <a:r>
              <a:rPr lang="tr-TR" dirty="0" smtClean="0">
                <a:solidFill>
                  <a:srgbClr val="C00000"/>
                </a:solidFill>
              </a:rPr>
              <a:t>Sıra </a:t>
            </a:r>
            <a:r>
              <a:rPr lang="tr-TR" dirty="0">
                <a:solidFill>
                  <a:srgbClr val="C00000"/>
                </a:solidFill>
              </a:rPr>
              <a:t>dışı beden hareketleri: </a:t>
            </a:r>
            <a:r>
              <a:rPr lang="tr-TR" dirty="0"/>
              <a:t>Örneğin; parmak ucunda yürümek, çok yavaş yürümek, kendi ekseni etrafında dönmek, durduğu yerde sallanmak, farklı bir beden duruşuna sahip olmak vb. </a:t>
            </a:r>
            <a:br>
              <a:rPr lang="tr-TR" dirty="0"/>
            </a:br>
            <a:r>
              <a:rPr lang="tr-TR" dirty="0">
                <a:solidFill>
                  <a:srgbClr val="C00000"/>
                </a:solidFill>
              </a:rPr>
              <a:t>Sıra dışı el hareketleri</a:t>
            </a:r>
            <a:r>
              <a:rPr lang="tr-TR" dirty="0"/>
              <a:t>: Örneğin; ellerini sallamak, parmaklarını gözlerinin önünde hareket ettirmek, ellerini farklı biçimlerde tutmak vb. </a:t>
            </a:r>
            <a:br>
              <a:rPr lang="tr-TR" dirty="0"/>
            </a:br>
            <a:r>
              <a:rPr lang="tr-TR" sz="4400" b="1" dirty="0"/>
              <a:t>12. Nesnelerle ilgili sıra dışı ilgiler ve takıntılar: </a:t>
            </a:r>
            <a:br>
              <a:rPr lang="tr-TR" sz="4400" b="1" dirty="0"/>
            </a:br>
            <a:r>
              <a:rPr lang="tr-TR" dirty="0">
                <a:solidFill>
                  <a:srgbClr val="C00000"/>
                </a:solidFill>
              </a:rPr>
              <a:t>Nesneleri sıra dışı amaçlarla kullanmak</a:t>
            </a:r>
            <a:r>
              <a:rPr lang="tr-TR" dirty="0"/>
              <a:t>: Örneğin, oyuncak arabanın tekerleklerini çevirmek ya da oyuncak bebeğin gözlerini-açıp kapamak vb. davranışları tekrar tekrar yapmak. </a:t>
            </a:r>
            <a:br>
              <a:rPr lang="tr-TR" dirty="0"/>
            </a:br>
            <a:r>
              <a:rPr lang="tr-TR" dirty="0">
                <a:solidFill>
                  <a:srgbClr val="C00000"/>
                </a:solidFill>
              </a:rPr>
              <a:t>Nesnelerin duyusal özellikleriyle aşırı ilgilenmek</a:t>
            </a:r>
            <a:r>
              <a:rPr lang="tr-TR" dirty="0"/>
              <a:t>: Örneğin, eline aldığı her nesneyi koklamak ya da gözlerinin önünde tutarak ve evirip-çevirerek incelemek. </a:t>
            </a:r>
            <a:br>
              <a:rPr lang="tr-TR" dirty="0"/>
            </a:br>
            <a:r>
              <a:rPr lang="tr-TR" dirty="0">
                <a:solidFill>
                  <a:srgbClr val="C00000"/>
                </a:solidFill>
              </a:rPr>
              <a:t>Hareket eden nesnelere aşırı ilgi göstermek</a:t>
            </a:r>
            <a:r>
              <a:rPr lang="tr-TR" dirty="0"/>
              <a:t>: Örneğin; tekerlek ya da pervane gibi dönen nesnelere, akan su ya da yanıp sönen ışık gibi hızlı hareket eden görüntülere uzun sürelerle bakmak. </a:t>
            </a:r>
            <a:br>
              <a:rPr lang="tr-TR" dirty="0"/>
            </a:br>
            <a:r>
              <a:rPr lang="tr-TR" dirty="0">
                <a:solidFill>
                  <a:srgbClr val="C00000"/>
                </a:solidFill>
              </a:rPr>
              <a:t>Nesne takıntıları</a:t>
            </a:r>
            <a:r>
              <a:rPr lang="tr-TR" dirty="0"/>
              <a:t>: Bazı sıra dışı nesneleri (örneğin, bir silgi ya da küçük bir zincir parçası) elinden bırakmak ya da gözünün önünden ayırmak istememek. </a:t>
            </a:r>
            <a:br>
              <a:rPr lang="tr-TR" dirty="0"/>
            </a:br>
            <a:endParaRPr lang="tr-TR" dirty="0"/>
          </a:p>
        </p:txBody>
      </p:sp>
    </p:spTree>
    <p:extLst>
      <p:ext uri="{BB962C8B-B14F-4D97-AF65-F5344CB8AC3E}">
        <p14:creationId xmlns:p14="http://schemas.microsoft.com/office/powerpoint/2010/main" val="176871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80920"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45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Otizmli bireylerin eğitimlerinde dikkat edilmesi gerekenler</a:t>
            </a:r>
            <a:endParaRPr lang="tr-TR" dirty="0"/>
          </a:p>
        </p:txBody>
      </p:sp>
      <p:sp>
        <p:nvSpPr>
          <p:cNvPr id="3" name="İçerik Yer Tutucusu 2"/>
          <p:cNvSpPr>
            <a:spLocks noGrp="1"/>
          </p:cNvSpPr>
          <p:nvPr>
            <p:ph idx="1"/>
          </p:nvPr>
        </p:nvSpPr>
        <p:spPr/>
        <p:txBody>
          <a:bodyPr>
            <a:normAutofit fontScale="47500" lnSpcReduction="20000"/>
          </a:bodyPr>
          <a:lstStyle/>
          <a:p>
            <a:endParaRPr lang="tr-TR" dirty="0"/>
          </a:p>
          <a:p>
            <a:r>
              <a:rPr lang="tr-TR" b="1" dirty="0" smtClean="0"/>
              <a:t>1. iyi öğretmenler başarı kazanmaya yardım eder</a:t>
            </a:r>
            <a:r>
              <a:rPr lang="tr-TR" dirty="0" smtClean="0"/>
              <a:t>.  Küçük yaştan itibaren </a:t>
            </a:r>
            <a:r>
              <a:rPr lang="tr-TR" dirty="0"/>
              <a:t>deneyimli öğretmenlerin olduğu iyi düzenlenmiş bir anaokuluna  </a:t>
            </a:r>
            <a:r>
              <a:rPr lang="tr-TR" dirty="0" smtClean="0"/>
              <a:t>çocuğunuzu verin. </a:t>
            </a:r>
            <a:r>
              <a:rPr lang="tr-TR" dirty="0"/>
              <a:t>Erken yaştan itibaren </a:t>
            </a:r>
            <a:r>
              <a:rPr lang="tr-TR" dirty="0" smtClean="0"/>
              <a:t>ona </a:t>
            </a:r>
            <a:r>
              <a:rPr lang="tr-TR" dirty="0"/>
              <a:t>doğru </a:t>
            </a:r>
            <a:r>
              <a:rPr lang="tr-TR" dirty="0" smtClean="0"/>
              <a:t>davranışları öğretin. </a:t>
            </a:r>
            <a:r>
              <a:rPr lang="tr-TR" dirty="0"/>
              <a:t>Otistik çocukların gün boyunca yapılandırılmış bir düzene, disiplinli fakat nazik olmayı bilen öğretmenlere ihtiyacı vardır.</a:t>
            </a:r>
          </a:p>
          <a:p>
            <a:r>
              <a:rPr lang="tr-TR" dirty="0" smtClean="0"/>
              <a:t>2.</a:t>
            </a:r>
            <a:r>
              <a:rPr lang="tr-TR" b="1" dirty="0" smtClean="0"/>
              <a:t> 3 ile 5 yaş arasında onun her gününü yapılandırın</a:t>
            </a:r>
            <a:r>
              <a:rPr lang="tr-TR" dirty="0" smtClean="0"/>
              <a:t>. </a:t>
            </a:r>
            <a:r>
              <a:rPr lang="tr-TR" dirty="0"/>
              <a:t>Bu düzenin dışına çıkmama izin </a:t>
            </a:r>
            <a:r>
              <a:rPr lang="tr-TR" dirty="0" smtClean="0"/>
              <a:t>vermeyin. Haftanın her günü </a:t>
            </a:r>
            <a:r>
              <a:rPr lang="tr-TR" dirty="0"/>
              <a:t>ç</a:t>
            </a:r>
            <a:r>
              <a:rPr lang="tr-TR" dirty="0" smtClean="0"/>
              <a:t>ocuğunuz la belli süreler düzenli konuşma egzersizleri yapın.  Onunla </a:t>
            </a:r>
            <a:r>
              <a:rPr lang="tr-TR" dirty="0"/>
              <a:t>birlikte günde 3-4 saat oyun oynuyordu. Oyun oynarken </a:t>
            </a:r>
            <a:r>
              <a:rPr lang="tr-TR" dirty="0" smtClean="0"/>
              <a:t>ona sıra </a:t>
            </a:r>
            <a:r>
              <a:rPr lang="tr-TR" dirty="0"/>
              <a:t>almayı </a:t>
            </a:r>
            <a:r>
              <a:rPr lang="tr-TR" dirty="0" smtClean="0"/>
              <a:t>öğrettin. </a:t>
            </a:r>
            <a:r>
              <a:rPr lang="tr-TR" dirty="0"/>
              <a:t>Yemek zamanları herkes </a:t>
            </a:r>
            <a:r>
              <a:rPr lang="tr-TR" dirty="0" smtClean="0"/>
              <a:t>bir arada </a:t>
            </a:r>
            <a:r>
              <a:rPr lang="tr-TR" dirty="0"/>
              <a:t>yemek </a:t>
            </a:r>
            <a:r>
              <a:rPr lang="tr-TR" dirty="0" smtClean="0"/>
              <a:t>yiyin.. onun </a:t>
            </a:r>
            <a:r>
              <a:rPr lang="tr-TR" dirty="0"/>
              <a:t>herhangi bir tuhaflık yapmaya iznim </a:t>
            </a:r>
            <a:r>
              <a:rPr lang="tr-TR" dirty="0" smtClean="0"/>
              <a:t>vermeyin yada sizde tekrarlamayın. </a:t>
            </a:r>
          </a:p>
          <a:p>
            <a:r>
              <a:rPr lang="tr-TR" dirty="0" smtClean="0"/>
              <a:t>*</a:t>
            </a:r>
            <a:r>
              <a:rPr lang="tr-TR" b="1" dirty="0"/>
              <a:t> Otistik kişilerin çoğu görsel olarak düşünürler. </a:t>
            </a:r>
            <a:r>
              <a:rPr lang="tr-TR" b="1" dirty="0" smtClean="0"/>
              <a:t>onlar </a:t>
            </a:r>
            <a:r>
              <a:rPr lang="tr-TR" b="1" dirty="0"/>
              <a:t>resimlerle </a:t>
            </a:r>
            <a:r>
              <a:rPr lang="tr-TR" b="1" dirty="0" smtClean="0"/>
              <a:t>düşünürler. </a:t>
            </a:r>
            <a:r>
              <a:rPr lang="tr-TR" b="1" dirty="0"/>
              <a:t>Kelimelerle </a:t>
            </a:r>
            <a:r>
              <a:rPr lang="tr-TR" b="1" dirty="0" smtClean="0"/>
              <a:t>düşünmezler..</a:t>
            </a:r>
            <a:r>
              <a:rPr lang="tr-TR" dirty="0" smtClean="0"/>
              <a:t> </a:t>
            </a:r>
            <a:r>
              <a:rPr lang="tr-TR" dirty="0"/>
              <a:t>Bütün </a:t>
            </a:r>
            <a:r>
              <a:rPr lang="tr-TR" dirty="0" smtClean="0"/>
              <a:t>düşünceler  </a:t>
            </a:r>
            <a:r>
              <a:rPr lang="tr-TR" dirty="0"/>
              <a:t>akan video bantları gibidir. Resimler </a:t>
            </a:r>
            <a:r>
              <a:rPr lang="tr-TR" dirty="0" smtClean="0"/>
              <a:t>onların birinci dilidir. kelimeler </a:t>
            </a:r>
            <a:r>
              <a:rPr lang="tr-TR" dirty="0"/>
              <a:t>ikinci </a:t>
            </a:r>
            <a:r>
              <a:rPr lang="tr-TR" dirty="0" smtClean="0"/>
              <a:t>dilidir.  </a:t>
            </a:r>
            <a:r>
              <a:rPr lang="tr-TR" dirty="0"/>
              <a:t>İsimler </a:t>
            </a:r>
            <a:r>
              <a:rPr lang="tr-TR" dirty="0" smtClean="0"/>
              <a:t>öğrendikleri en </a:t>
            </a:r>
            <a:r>
              <a:rPr lang="tr-TR" dirty="0"/>
              <a:t>kolay kelimelerdir, çünkü </a:t>
            </a:r>
            <a:r>
              <a:rPr lang="tr-TR" dirty="0" smtClean="0"/>
              <a:t>zihinlerinde </a:t>
            </a:r>
            <a:r>
              <a:rPr lang="tr-TR" dirty="0"/>
              <a:t>kelimenin bir resmini </a:t>
            </a:r>
            <a:r>
              <a:rPr lang="tr-TR" dirty="0" smtClean="0"/>
              <a:t>yapabilirler.  </a:t>
            </a:r>
            <a:r>
              <a:rPr lang="tr-TR" dirty="0"/>
              <a:t>Yukarı veya aşağı gibi kelimeleri öğretmek için öğretmen bunları çocuğa göstererek vermelidir. Örneğin uçağı masadan yukarı doğru kaldırırken yukarı demelidir.</a:t>
            </a:r>
          </a:p>
          <a:p>
            <a:r>
              <a:rPr lang="tr-TR" dirty="0"/>
              <a:t>* </a:t>
            </a:r>
            <a:r>
              <a:rPr lang="tr-TR" b="1" dirty="0"/>
              <a:t>Uzun sözle yönerge dizilerinden kaçınmalıdır.</a:t>
            </a:r>
            <a:r>
              <a:rPr lang="tr-TR" dirty="0"/>
              <a:t> Otistik kişiler sekansları ( birbirini takip eden adımlar) hatırlamakta güçlük çekerler. Eğer çocuk okuyabiliyorsa yönergeleri bir kağıda yazın. </a:t>
            </a:r>
            <a:r>
              <a:rPr lang="tr-TR" dirty="0" smtClean="0"/>
              <a:t>onlar </a:t>
            </a:r>
            <a:r>
              <a:rPr lang="tr-TR" dirty="0"/>
              <a:t>sekansları </a:t>
            </a:r>
            <a:r>
              <a:rPr lang="tr-TR" dirty="0" smtClean="0"/>
              <a:t>hatırlayamazlar. </a:t>
            </a:r>
            <a:r>
              <a:rPr lang="tr-TR" dirty="0"/>
              <a:t>Eğer benzincide yol </a:t>
            </a:r>
            <a:r>
              <a:rPr lang="tr-TR" dirty="0" smtClean="0"/>
              <a:t>soracaksa </a:t>
            </a:r>
            <a:r>
              <a:rPr lang="tr-TR" dirty="0"/>
              <a:t>sadece üç aşamayı hatırlarım. Üçten çok adımın yazılı olması gerekir. Telefon numaralarını da hatırlamakta zorluk </a:t>
            </a:r>
            <a:r>
              <a:rPr lang="tr-TR" dirty="0" smtClean="0"/>
              <a:t>çekerler. </a:t>
            </a:r>
            <a:r>
              <a:rPr lang="tr-TR" dirty="0"/>
              <a:t>Çünkü zihnimde bir resmini </a:t>
            </a:r>
            <a:r>
              <a:rPr lang="tr-TR" dirty="0" smtClean="0"/>
              <a:t>yapamazlar.</a:t>
            </a:r>
            <a:endParaRPr lang="tr-TR" dirty="0"/>
          </a:p>
          <a:p>
            <a:endParaRPr lang="tr-TR" dirty="0"/>
          </a:p>
        </p:txBody>
      </p:sp>
    </p:spTree>
    <p:extLst>
      <p:ext uri="{BB962C8B-B14F-4D97-AF65-F5344CB8AC3E}">
        <p14:creationId xmlns:p14="http://schemas.microsoft.com/office/powerpoint/2010/main" val="596327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3. Ç</a:t>
            </a:r>
            <a:r>
              <a:rPr lang="tr-TR" b="1" dirty="0" smtClean="0"/>
              <a:t>oğu otistik çocuk resim, sanat ve bilgisayar programlamak ta başarılıdır</a:t>
            </a:r>
            <a:r>
              <a:rPr lang="tr-TR" dirty="0" smtClean="0"/>
              <a:t>. Bu </a:t>
            </a:r>
            <a:r>
              <a:rPr lang="tr-TR" dirty="0"/>
              <a:t>yetenek alanları teşvik edilmelidir. Çocuğun yeteneklerinin gelişmesine çok daha önem vermek gerekir diye düşünüyorum.</a:t>
            </a:r>
          </a:p>
          <a:p>
            <a:r>
              <a:rPr lang="tr-TR" b="1" dirty="0"/>
              <a:t>4</a:t>
            </a:r>
            <a:r>
              <a:rPr lang="tr-TR" b="1" dirty="0" smtClean="0"/>
              <a:t>. pek çok otistik çocuk bir konu üzerinde takılır. </a:t>
            </a:r>
            <a:r>
              <a:rPr lang="tr-TR" dirty="0" smtClean="0"/>
              <a:t>Örneğin </a:t>
            </a:r>
            <a:r>
              <a:rPr lang="tr-TR" dirty="0"/>
              <a:t>trenler, haritalar gibi. Bu takıntıları değerlendirmenin en iyi yolu bunları okul görevlerine motive etmek için kullanmaktır. Eğer çocuk trenleri seviyorsa okuma ve matematik öğretirken trenleri kullanınız. Tren hakkında bir kitap okuyunuz, trenlerle matematik problemleri kurunuz. Örneğin </a:t>
            </a:r>
            <a:r>
              <a:rPr lang="tr-TR" dirty="0" smtClean="0"/>
              <a:t>İzmir’den Aydın’a bir </a:t>
            </a:r>
            <a:r>
              <a:rPr lang="tr-TR" dirty="0"/>
              <a:t>trenin ne kadar zamanda gideceğini hesap ediniz.</a:t>
            </a:r>
            <a:br>
              <a:rPr lang="tr-TR" dirty="0"/>
            </a:br>
            <a:r>
              <a:rPr lang="tr-TR" dirty="0"/>
              <a:t>Sayı kavramlarını öğretirken somut görsel yöntemler kullanın. Ailem sayıları öğrenmem için bana bir matematik oyuncağı verdiler. Bunda 1’den 10’a kadar sayılar için farklı renk ve büyüklükte bloklar vardı. Bununla toplama ve çıkarma yapmayı öğrendim. Bölmeleri öğrenmek için öğretmenimde dört parçaya ayrılan tahta bir elma ve yarıya ayrılan tahta bir armut vardı. Bunlarla çeyrek ve yarım kavramını öğrendim.</a:t>
            </a:r>
          </a:p>
          <a:p>
            <a:endParaRPr lang="tr-TR" dirty="0"/>
          </a:p>
        </p:txBody>
      </p:sp>
    </p:spTree>
    <p:extLst>
      <p:ext uri="{BB962C8B-B14F-4D97-AF65-F5344CB8AC3E}">
        <p14:creationId xmlns:p14="http://schemas.microsoft.com/office/powerpoint/2010/main" val="2377895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smtClean="0"/>
              <a:t>6. Pek çok otistik çocukta el hareketlerinin kontrolün de güçlük vardır</a:t>
            </a:r>
            <a:r>
              <a:rPr lang="tr-TR" dirty="0" smtClean="0"/>
              <a:t>. </a:t>
            </a:r>
            <a:r>
              <a:rPr lang="tr-TR" dirty="0"/>
              <a:t>Düzgün el yazısı bazen çok zor gelir. Bu durum çocuk için bazen çok engelleyici olur. Engellenme duygusunu azaltmak için çocuğun yazmayı sevmesine yardım </a:t>
            </a:r>
            <a:r>
              <a:rPr lang="tr-TR" dirty="0" smtClean="0"/>
              <a:t>edin . Bırakın </a:t>
            </a:r>
            <a:r>
              <a:rPr lang="tr-TR" dirty="0"/>
              <a:t>bilgisayarda (daktiloda) </a:t>
            </a:r>
            <a:r>
              <a:rPr lang="tr-TR" dirty="0" smtClean="0"/>
              <a:t>yazsın . Tuşlara </a:t>
            </a:r>
            <a:r>
              <a:rPr lang="tr-TR" dirty="0"/>
              <a:t>basmak daha kolaydır.</a:t>
            </a:r>
          </a:p>
          <a:p>
            <a:r>
              <a:rPr lang="tr-TR" b="1" dirty="0"/>
              <a:t>7</a:t>
            </a:r>
            <a:r>
              <a:rPr lang="tr-TR" b="1" dirty="0" smtClean="0"/>
              <a:t>. bazı otistik çocuklar okumayı ses verme ile daha kolay öğrenir</a:t>
            </a:r>
            <a:r>
              <a:rPr lang="tr-TR" dirty="0" smtClean="0"/>
              <a:t>. </a:t>
            </a:r>
            <a:r>
              <a:rPr lang="tr-TR" dirty="0"/>
              <a:t>Bazısı ise kelimenin bütününü ezberleyerek daha iyi öğrenir. </a:t>
            </a:r>
            <a:r>
              <a:rPr lang="tr-TR" dirty="0" smtClean="0"/>
              <a:t> Onlara </a:t>
            </a:r>
            <a:r>
              <a:rPr lang="tr-TR" dirty="0"/>
              <a:t>ses verme kurallarını </a:t>
            </a:r>
            <a:r>
              <a:rPr lang="tr-TR" dirty="0" smtClean="0"/>
              <a:t>öğretin </a:t>
            </a:r>
            <a:r>
              <a:rPr lang="tr-TR" dirty="0"/>
              <a:t>ve sonra benim kelimeleri </a:t>
            </a:r>
            <a:r>
              <a:rPr lang="tr-TR" dirty="0" smtClean="0"/>
              <a:t>seslendirmesini isteyin. </a:t>
            </a:r>
            <a:r>
              <a:rPr lang="tr-TR" dirty="0"/>
              <a:t>Ekolalisi olan çocuklar daha çok resim kartları ve resimli kitaplar ile en iyi öğrenirler. Çünkü kelimenin bütünü resimlerle birlikte çağrılır.</a:t>
            </a:r>
          </a:p>
          <a:p>
            <a:endParaRPr lang="tr-TR" dirty="0"/>
          </a:p>
        </p:txBody>
      </p:sp>
    </p:spTree>
    <p:extLst>
      <p:ext uri="{BB962C8B-B14F-4D97-AF65-F5344CB8AC3E}">
        <p14:creationId xmlns:p14="http://schemas.microsoft.com/office/powerpoint/2010/main" val="352920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smtClean="0"/>
              <a:t>8.otistik çocukları okul zili gibi yüksek sesler kulaklarını rahatsız eder</a:t>
            </a:r>
            <a:r>
              <a:rPr lang="tr-TR" dirty="0" smtClean="0"/>
              <a:t>. </a:t>
            </a:r>
            <a:r>
              <a:rPr lang="tr-TR" dirty="0"/>
              <a:t>Dişçinin siniri açık dişi delgi ile oyması gibi…Otistik çocukların kulaklarını rahatsız eden seslerden korunması gerekir. En çok sorun yaratan sesler, ders zilleri, mikrofon hoparlör cızırtıları, yazı tahtasına yazarken çıkan cızırtılar, skor levhasında elektrikli işaretlerin </a:t>
            </a:r>
            <a:r>
              <a:rPr lang="tr-TR" dirty="0" err="1"/>
              <a:t>vızıltısı,sandalyeler</a:t>
            </a:r>
            <a:r>
              <a:rPr lang="tr-TR" dirty="0"/>
              <a:t> çekilirken çıkan gıcırtılardır. Bu tür sesler bazı malzemelerle kamufle edilebilirse çocuk bunlara daha iyi tahammül edebilir. Çekilirken gıcırdayan iskemleler ayaklara lastik makaralar geçirilirse veya halı konursa sessiz hale </a:t>
            </a:r>
            <a:r>
              <a:rPr lang="tr-TR" dirty="0" err="1"/>
              <a:t>gelebilir.Çocuk</a:t>
            </a:r>
            <a:r>
              <a:rPr lang="tr-TR" dirty="0"/>
              <a:t> belli bir odada korku duyabilir. Çünkü o odada birdenbire mikrofondan cızırtılı bir ses duymuş ve korkmuştur. Ürkütücü ses korkusu kötü davranışlara sebep olabilir.</a:t>
            </a:r>
          </a:p>
          <a:p>
            <a:r>
              <a:rPr lang="tr-TR" b="1" dirty="0"/>
              <a:t>9. B</a:t>
            </a:r>
            <a:r>
              <a:rPr lang="tr-TR" b="1" dirty="0" smtClean="0"/>
              <a:t>azı otistikler ışık titreşimlerinden ve flüoresan ışıklardan rahatsız olurlar. </a:t>
            </a:r>
            <a:r>
              <a:rPr lang="tr-TR" dirty="0" smtClean="0"/>
              <a:t>60 </a:t>
            </a:r>
            <a:r>
              <a:rPr lang="tr-TR" dirty="0"/>
              <a:t>Hz elektrik titreşimlerini </a:t>
            </a:r>
            <a:r>
              <a:rPr lang="tr-TR" dirty="0" err="1"/>
              <a:t>görebilirler.Bu</a:t>
            </a:r>
            <a:r>
              <a:rPr lang="tr-TR" dirty="0"/>
              <a:t> sorundan kaçınmak için çocuğun sırasını pencereye yakın koymalı veya flüoresan ışıklar kullanmamalıdır ve daha az titreşim yapan ampuller konulmalıdır.</a:t>
            </a:r>
          </a:p>
          <a:p>
            <a:endParaRPr lang="tr-TR" dirty="0"/>
          </a:p>
        </p:txBody>
      </p:sp>
    </p:spTree>
    <p:extLst>
      <p:ext uri="{BB962C8B-B14F-4D97-AF65-F5344CB8AC3E}">
        <p14:creationId xmlns:p14="http://schemas.microsoft.com/office/powerpoint/2010/main" val="2703005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10</a:t>
            </a:r>
            <a:r>
              <a:rPr lang="tr-TR" b="1" dirty="0" smtClean="0"/>
              <a:t>. bazı çocuklar ve yetişkinlerde şarkı söyleyebilme konuşabilmeden daha iyidir. </a:t>
            </a:r>
            <a:r>
              <a:rPr lang="tr-TR" dirty="0" smtClean="0"/>
              <a:t>Kelimeler </a:t>
            </a:r>
            <a:r>
              <a:rPr lang="tr-TR" dirty="0"/>
              <a:t>ve cümleler eğer şarkı ile onlara seslenirse daha iyi cevap verebilirler. Seslere karşı aşırı duyarlılığı olan bazı çocuklar, eğer öğretmen onlara fısıltı ile konuşursa daha iyi yanıt vereceklerdir.</a:t>
            </a:r>
          </a:p>
          <a:p>
            <a:r>
              <a:rPr lang="tr-TR" b="1" dirty="0"/>
              <a:t>11.</a:t>
            </a:r>
            <a:r>
              <a:rPr lang="tr-TR" dirty="0"/>
              <a:t> </a:t>
            </a:r>
            <a:r>
              <a:rPr lang="tr-TR" b="1" dirty="0"/>
              <a:t>Bazı konuşmayan çocuk ve yetişkinler görsel ve işitsel girdileri aynı anda işleme geçiremezler</a:t>
            </a:r>
            <a:r>
              <a:rPr lang="tr-TR" dirty="0"/>
              <a:t>. Onlar tek kanallıdır. Aynı anda hem görüp hem de işitemezler. Onlara ya sadece görsel bir iş ya da sadece işitsel bir iş verilmelidir. Olgunlaşmamış sinir sistemleri eş zamanlı görsel ve işitsel girdileri işleme koyamamaktadır.</a:t>
            </a:r>
          </a:p>
          <a:p>
            <a:r>
              <a:rPr lang="tr-TR" b="1" dirty="0"/>
              <a:t>12.</a:t>
            </a:r>
            <a:r>
              <a:rPr lang="tr-TR" dirty="0"/>
              <a:t> Konuşması olmayan büyük yaşta çocuk ve yetişkinlerde sıklıkla dokunma en güvenilir duygudur. Onlar için dokunarak hissetmek genellikle daha </a:t>
            </a:r>
            <a:r>
              <a:rPr lang="tr-TR" dirty="0" smtClean="0"/>
              <a:t>kolaydır . Harfler</a:t>
            </a:r>
            <a:r>
              <a:rPr lang="tr-TR" dirty="0"/>
              <a:t>, plastik harfleri hissetmeleri sağlanarak öğretilebilir. Günlük programlarını, programlanan faaliyetten birkaç dakika önce nesneleri (elleyip) hissederek öğrenebilirler. Örneğin yemekten 15 dakika önce çocuğun eline tutacağı bir kaşık verin. Arabaya binmeden bir kaç dakika önce eline bir oyuncak araba verin.</a:t>
            </a:r>
          </a:p>
          <a:p>
            <a:endParaRPr lang="tr-TR" dirty="0"/>
          </a:p>
        </p:txBody>
      </p:sp>
    </p:spTree>
    <p:extLst>
      <p:ext uri="{BB962C8B-B14F-4D97-AF65-F5344CB8AC3E}">
        <p14:creationId xmlns:p14="http://schemas.microsoft.com/office/powerpoint/2010/main" val="406094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Otizm </a:t>
            </a:r>
            <a:r>
              <a:rPr lang="tr-TR" b="1" dirty="0"/>
              <a:t>neden olur?</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fontAlgn="base">
              <a:buNone/>
            </a:pPr>
            <a:r>
              <a:rPr lang="tr-TR" dirty="0"/>
              <a:t> </a:t>
            </a:r>
          </a:p>
          <a:p>
            <a:pPr fontAlgn="base"/>
            <a:r>
              <a:rPr lang="tr-TR" dirty="0"/>
              <a:t>Otizmin hızla yaygınlaştığına ve dünyada her 68 çocuktan birinin </a:t>
            </a:r>
            <a:r>
              <a:rPr lang="tr-TR" dirty="0" smtClean="0"/>
              <a:t>otizmli olduğu belirlenmektedir. </a:t>
            </a:r>
            <a:r>
              <a:rPr lang="tr-TR" dirty="0"/>
              <a:t> </a:t>
            </a:r>
          </a:p>
          <a:p>
            <a:pPr fontAlgn="base"/>
            <a:r>
              <a:rPr lang="tr-TR" dirty="0"/>
              <a:t>Nörolojik ve gelişimsel bir bozukluk olan otizmin (veya otizm spektrum bozukluğu) belirtileri erken çocukluk dönemine, 0-3 yaş arasına dayanıyor. Bazı sinir sistemi sorunlarından kaynaklandığı düşünülse de neden ve nasıl oluştuğu tam olarak </a:t>
            </a:r>
            <a:r>
              <a:rPr lang="tr-TR" dirty="0" smtClean="0"/>
              <a:t>bilinmiyor. Çoğu </a:t>
            </a:r>
            <a:r>
              <a:rPr lang="tr-TR" dirty="0"/>
              <a:t>aile çocuğunda otizm olduğunu </a:t>
            </a:r>
            <a:r>
              <a:rPr lang="tr-TR" dirty="0" smtClean="0"/>
              <a:t>anlayamıyor</a:t>
            </a:r>
            <a:r>
              <a:rPr lang="tr-TR" dirty="0"/>
              <a:t>.</a:t>
            </a:r>
          </a:p>
        </p:txBody>
      </p:sp>
    </p:spTree>
    <p:extLst>
      <p:ext uri="{BB962C8B-B14F-4D97-AF65-F5344CB8AC3E}">
        <p14:creationId xmlns:p14="http://schemas.microsoft.com/office/powerpoint/2010/main" val="3532611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13. Otizmi olan bazı çocuklar ve yetişkinler eğer bilgisayarın klavyesi ekrana yakın konursa daha kolay </a:t>
            </a:r>
            <a:r>
              <a:rPr lang="tr-TR" b="1" dirty="0" smtClean="0"/>
              <a:t>öğrenebilirler </a:t>
            </a:r>
            <a:r>
              <a:rPr lang="tr-TR" dirty="0" smtClean="0"/>
              <a:t>. Bu </a:t>
            </a:r>
            <a:r>
              <a:rPr lang="tr-TR" dirty="0"/>
              <a:t>kişinin ekran ile klavyeyi aynı anda görmesini sağlar. Bazı kişiler klavyedeki tuşa bastıktan sonra yukarı doğru ekrana baktıklarında hatırlamada güçlük çekebilir.</a:t>
            </a:r>
          </a:p>
          <a:p>
            <a:r>
              <a:rPr lang="tr-TR" b="1" dirty="0"/>
              <a:t>14.</a:t>
            </a:r>
            <a:r>
              <a:rPr lang="tr-TR" dirty="0"/>
              <a:t> </a:t>
            </a:r>
            <a:r>
              <a:rPr lang="tr-TR" b="1" dirty="0"/>
              <a:t>Konuşması olmayan çocuk ve yetişkinler eğer yazılı kelime ile resmi </a:t>
            </a:r>
            <a:r>
              <a:rPr lang="tr-TR" b="1" dirty="0" err="1"/>
              <a:t>flash</a:t>
            </a:r>
            <a:r>
              <a:rPr lang="tr-TR" b="1" dirty="0"/>
              <a:t> kartta görürse kelime ile resim arasında daha kolay bağlantı </a:t>
            </a:r>
            <a:r>
              <a:rPr lang="tr-TR" b="1" dirty="0" smtClean="0"/>
              <a:t>kurabilirler .</a:t>
            </a:r>
            <a:r>
              <a:rPr lang="tr-TR" dirty="0" smtClean="0"/>
              <a:t> Bazıları </a:t>
            </a:r>
            <a:r>
              <a:rPr lang="tr-TR" dirty="0"/>
              <a:t>satır üzerindeki resimleri anlamaz. Bu yüzden önceleri gerçek nesneler ve fotoğraflar ile çalışılması tavsiye edilir.</a:t>
            </a:r>
          </a:p>
          <a:p>
            <a:r>
              <a:rPr lang="tr-TR" b="1" dirty="0"/>
              <a:t>15. Bazı otistik kişiler konuşmanın iletişim için kullanıldığını bilmez. Eğer dil egzersizlerinde iletişim özendirilirse dil öğrenimi daha kolay olur. </a:t>
            </a:r>
            <a:r>
              <a:rPr lang="tr-TR" dirty="0"/>
              <a:t>Eğer çocuk bardak isterse ona bardak verin eğer çocuk bardak istiyor ama (bardak yerine) tabak diyorsa ona tabak verin. Çocuğun kelimeleri söyleyince somut şeylerin olduğunu öğrenmeye ihtiyacı vardır. Eğer otistik kişi, yanlış kelime kullanması yanlış nesne ile sonuçlanırsa, kelimenin yanlış olduğunu daha kolay anlar.</a:t>
            </a:r>
          </a:p>
          <a:p>
            <a:endParaRPr lang="tr-TR" dirty="0"/>
          </a:p>
        </p:txBody>
      </p:sp>
    </p:spTree>
    <p:extLst>
      <p:ext uri="{BB962C8B-B14F-4D97-AF65-F5344CB8AC3E}">
        <p14:creationId xmlns:p14="http://schemas.microsoft.com/office/powerpoint/2010/main" val="688302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16.</a:t>
            </a:r>
            <a:r>
              <a:rPr lang="tr-TR" dirty="0"/>
              <a:t> </a:t>
            </a:r>
            <a:r>
              <a:rPr lang="tr-TR" b="1" dirty="0"/>
              <a:t>Birçok otistik bilgisayar faresini kullanırken güçlük çeker. </a:t>
            </a:r>
            <a:r>
              <a:rPr lang="tr-TR" dirty="0"/>
              <a:t>Tıklamak için ayrı düğmesi olan göstergeli sistemler deneyin. Ellerin motor kontrolünde problemi olan otistikler, fareyi tıklatırken güçlük çekerler.</a:t>
            </a:r>
          </a:p>
          <a:p>
            <a:r>
              <a:rPr lang="tr-TR" b="1" dirty="0"/>
              <a:t>17. Konuşmayı anlamakta güçlüğü olan çocuklar, sert sessizleri ayrıştırmada zorlanırlar. </a:t>
            </a:r>
            <a:r>
              <a:rPr lang="tr-TR" dirty="0"/>
              <a:t>Kaş’ın </a:t>
            </a:r>
            <a:r>
              <a:rPr lang="tr-TR" dirty="0" err="1"/>
              <a:t>K’sı</a:t>
            </a:r>
            <a:r>
              <a:rPr lang="tr-TR" dirty="0"/>
              <a:t>, Çat’ın Ç’si gibi. </a:t>
            </a:r>
            <a:r>
              <a:rPr lang="tr-TR" dirty="0" smtClean="0"/>
              <a:t> öğretmenler, </a:t>
            </a:r>
            <a:r>
              <a:rPr lang="tr-TR" dirty="0"/>
              <a:t>böyle sesleri duymayı </a:t>
            </a:r>
            <a:r>
              <a:rPr lang="tr-TR" dirty="0" smtClean="0"/>
              <a:t>öğrenmek </a:t>
            </a:r>
            <a:r>
              <a:rPr lang="tr-TR" dirty="0"/>
              <a:t>için, sert sessizleri vurgulayarak, uzatarak bana yardımcı </a:t>
            </a:r>
            <a:r>
              <a:rPr lang="tr-TR" dirty="0" smtClean="0"/>
              <a:t>olmalıdır.</a:t>
            </a:r>
            <a:endParaRPr lang="tr-TR" dirty="0"/>
          </a:p>
          <a:p>
            <a:r>
              <a:rPr lang="tr-TR" b="1" dirty="0"/>
              <a:t>18. Birçok aile bana, televizyondaki yazıların çocuklarının okumayı öğrenmesine yardım ettiğini bildirdi. </a:t>
            </a:r>
            <a:r>
              <a:rPr lang="tr-TR" dirty="0"/>
              <a:t>Çocuk yazıları okuyabilir ve konuşma ile yazıları eşleyebilir. En sevilen programın başyazıları ile kaydedilmesi uygun olur. Çünkü bu kayıt tekrar tekrar kullanılabilir.</a:t>
            </a:r>
          </a:p>
          <a:p>
            <a:endParaRPr lang="tr-TR" dirty="0"/>
          </a:p>
        </p:txBody>
      </p:sp>
    </p:spTree>
    <p:extLst>
      <p:ext uri="{BB962C8B-B14F-4D97-AF65-F5344CB8AC3E}">
        <p14:creationId xmlns:p14="http://schemas.microsoft.com/office/powerpoint/2010/main" val="127265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648072"/>
          </a:xfrm>
        </p:spPr>
        <p:txBody>
          <a:bodyPr>
            <a:normAutofit fontScale="90000"/>
          </a:bodyPr>
          <a:lstStyle/>
          <a:p>
            <a:r>
              <a:rPr lang="tr-TR" dirty="0" smtClean="0"/>
              <a:t>Otizme sebep olan </a:t>
            </a:r>
            <a:r>
              <a:rPr lang="tr-TR" dirty="0"/>
              <a:t>ç</a:t>
            </a:r>
            <a:r>
              <a:rPr lang="tr-TR" dirty="0" smtClean="0"/>
              <a:t>evresel etkenler</a:t>
            </a:r>
            <a:endParaRPr lang="tr-TR" dirty="0"/>
          </a:p>
        </p:txBody>
      </p:sp>
      <p:sp>
        <p:nvSpPr>
          <p:cNvPr id="3" name="İçerik Yer Tutucusu 2"/>
          <p:cNvSpPr>
            <a:spLocks noGrp="1"/>
          </p:cNvSpPr>
          <p:nvPr>
            <p:ph idx="1"/>
          </p:nvPr>
        </p:nvSpPr>
        <p:spPr>
          <a:xfrm>
            <a:off x="457200" y="980728"/>
            <a:ext cx="8363272" cy="5616624"/>
          </a:xfrm>
        </p:spPr>
        <p:txBody>
          <a:bodyPr>
            <a:noAutofit/>
          </a:bodyPr>
          <a:lstStyle/>
          <a:p>
            <a:pPr fontAlgn="base"/>
            <a:r>
              <a:rPr lang="tr-TR" sz="2400" b="1" dirty="0" err="1" smtClean="0"/>
              <a:t>Sidney</a:t>
            </a:r>
            <a:r>
              <a:rPr lang="tr-TR" sz="2400" b="1" dirty="0" smtClean="0"/>
              <a:t> </a:t>
            </a:r>
            <a:r>
              <a:rPr lang="tr-TR" sz="2400" b="1" dirty="0"/>
              <a:t>M. </a:t>
            </a:r>
            <a:r>
              <a:rPr lang="tr-TR" sz="2400" b="1" dirty="0" err="1"/>
              <a:t>Barker</a:t>
            </a:r>
            <a:r>
              <a:rPr lang="tr-TR" sz="2400" b="1" dirty="0"/>
              <a:t> isimli araştırmacı yaptığı araştırmalarla 1950’li yıllardan bugüne kadar otizm hastalığının artmasında aşağıda yazılı olan faktörlerin etkili olduğunu dile getirmiştir</a:t>
            </a:r>
            <a:r>
              <a:rPr lang="tr-TR" sz="2400" b="1" dirty="0" smtClean="0"/>
              <a:t>:</a:t>
            </a:r>
            <a:r>
              <a:rPr lang="tr-TR" sz="2400" b="1" dirty="0"/>
              <a:t> </a:t>
            </a:r>
          </a:p>
          <a:p>
            <a:pPr fontAlgn="base"/>
            <a:r>
              <a:rPr lang="tr-TR" sz="2400" b="1" dirty="0"/>
              <a:t>* Antibiyotik kullanımının </a:t>
            </a:r>
            <a:r>
              <a:rPr lang="tr-TR" sz="2400" b="1" dirty="0" smtClean="0"/>
              <a:t>artması</a:t>
            </a:r>
            <a:r>
              <a:rPr lang="tr-TR" sz="2400" b="1" dirty="0"/>
              <a:t> </a:t>
            </a:r>
          </a:p>
          <a:p>
            <a:pPr fontAlgn="base"/>
            <a:r>
              <a:rPr lang="tr-TR" sz="2400" b="1" dirty="0"/>
              <a:t>* Ağır metal içeren aşıların ve çoklu virüs aşılarının kullanımındaki </a:t>
            </a:r>
            <a:r>
              <a:rPr lang="tr-TR" sz="2400" b="1" dirty="0" smtClean="0"/>
              <a:t>artış</a:t>
            </a:r>
            <a:r>
              <a:rPr lang="tr-TR" sz="2400" b="1" dirty="0"/>
              <a:t> </a:t>
            </a:r>
          </a:p>
          <a:p>
            <a:pPr fontAlgn="base"/>
            <a:r>
              <a:rPr lang="tr-TR" sz="2400" b="1" dirty="0"/>
              <a:t>* Ekilebilir toprağın fakirleşerek sebze ve meyvelerdeki vitamin ve </a:t>
            </a:r>
            <a:r>
              <a:rPr lang="tr-TR" sz="2400" b="1" dirty="0" err="1"/>
              <a:t>minarel</a:t>
            </a:r>
            <a:r>
              <a:rPr lang="tr-TR" sz="2400" b="1" dirty="0"/>
              <a:t> içeriğinin </a:t>
            </a:r>
            <a:r>
              <a:rPr lang="tr-TR" sz="2400" b="1" dirty="0" smtClean="0"/>
              <a:t>düşmesi</a:t>
            </a:r>
            <a:r>
              <a:rPr lang="tr-TR" sz="2400" b="1" dirty="0"/>
              <a:t> </a:t>
            </a:r>
          </a:p>
          <a:p>
            <a:pPr fontAlgn="base"/>
            <a:r>
              <a:rPr lang="tr-TR" sz="2400" b="1" dirty="0"/>
              <a:t>* </a:t>
            </a:r>
            <a:r>
              <a:rPr lang="tr-TR" sz="2400" b="1" dirty="0" err="1"/>
              <a:t>Omeda</a:t>
            </a:r>
            <a:r>
              <a:rPr lang="tr-TR" sz="2400" b="1" dirty="0"/>
              <a:t> – 3 tüketiminin </a:t>
            </a:r>
            <a:r>
              <a:rPr lang="tr-TR" sz="2400" b="1" dirty="0" smtClean="0"/>
              <a:t>azalması</a:t>
            </a:r>
            <a:r>
              <a:rPr lang="tr-TR" sz="2400" b="1" dirty="0"/>
              <a:t> </a:t>
            </a:r>
          </a:p>
          <a:p>
            <a:pPr fontAlgn="base"/>
            <a:r>
              <a:rPr lang="tr-TR" sz="2400" b="1" dirty="0"/>
              <a:t>* Ağır metal, ilaç ve toksinlere fazla maruz </a:t>
            </a:r>
            <a:r>
              <a:rPr lang="tr-TR" sz="2400" b="1" dirty="0" smtClean="0"/>
              <a:t>kalınması</a:t>
            </a:r>
            <a:r>
              <a:rPr lang="tr-TR" sz="2400" b="1" dirty="0"/>
              <a:t> </a:t>
            </a:r>
          </a:p>
          <a:p>
            <a:pPr fontAlgn="base"/>
            <a:r>
              <a:rPr lang="tr-TR" sz="2400" b="1" dirty="0" smtClean="0"/>
              <a:t> *D </a:t>
            </a:r>
            <a:r>
              <a:rPr lang="tr-TR" sz="2400" b="1" dirty="0"/>
              <a:t>vitamini yetersizliği </a:t>
            </a:r>
          </a:p>
          <a:p>
            <a:pPr fontAlgn="base"/>
            <a:r>
              <a:rPr lang="tr-TR" sz="2400" b="1" dirty="0"/>
              <a:t>“Otizmin artması antibiyotik kullanılmaya başladıktan sonraki zamanla </a:t>
            </a:r>
            <a:r>
              <a:rPr lang="tr-TR" sz="2400" b="1" dirty="0" smtClean="0"/>
              <a:t>çakışmaktadır.</a:t>
            </a:r>
            <a:endParaRPr lang="tr-TR" sz="2400" b="1" dirty="0"/>
          </a:p>
          <a:p>
            <a:pPr fontAlgn="base"/>
            <a:r>
              <a:rPr lang="tr-TR" sz="2400" b="1" dirty="0"/>
              <a:t> </a:t>
            </a:r>
          </a:p>
          <a:p>
            <a:endParaRPr lang="tr-TR" sz="1600" dirty="0"/>
          </a:p>
        </p:txBody>
      </p:sp>
    </p:spTree>
    <p:extLst>
      <p:ext uri="{BB962C8B-B14F-4D97-AF65-F5344CB8AC3E}">
        <p14:creationId xmlns:p14="http://schemas.microsoft.com/office/powerpoint/2010/main" val="296285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18058"/>
          </a:xfrm>
        </p:spPr>
        <p:txBody>
          <a:bodyPr>
            <a:normAutofit fontScale="90000"/>
          </a:bodyPr>
          <a:lstStyle/>
          <a:p>
            <a:endParaRPr lang="tr-TR" dirty="0"/>
          </a:p>
        </p:txBody>
      </p:sp>
      <p:sp>
        <p:nvSpPr>
          <p:cNvPr id="3" name="İçerik Yer Tutucusu 2"/>
          <p:cNvSpPr>
            <a:spLocks noGrp="1"/>
          </p:cNvSpPr>
          <p:nvPr>
            <p:ph idx="1"/>
          </p:nvPr>
        </p:nvSpPr>
        <p:spPr>
          <a:xfrm>
            <a:off x="457200" y="836712"/>
            <a:ext cx="8229600" cy="5289451"/>
          </a:xfrm>
        </p:spPr>
        <p:txBody>
          <a:bodyPr>
            <a:normAutofit fontScale="55000" lnSpcReduction="20000"/>
          </a:bodyPr>
          <a:lstStyle/>
          <a:p>
            <a:pPr fontAlgn="base"/>
            <a:r>
              <a:rPr lang="tr-TR" sz="4400" dirty="0"/>
              <a:t>“1988 yılında </a:t>
            </a:r>
            <a:r>
              <a:rPr lang="tr-TR" sz="4400" dirty="0" err="1"/>
              <a:t>Edelson</a:t>
            </a:r>
            <a:r>
              <a:rPr lang="tr-TR" sz="4400" dirty="0"/>
              <a:t> ve </a:t>
            </a:r>
            <a:r>
              <a:rPr lang="tr-TR" sz="4400" dirty="0" err="1"/>
              <a:t>Cantor</a:t>
            </a:r>
            <a:r>
              <a:rPr lang="tr-TR" sz="4400" dirty="0"/>
              <a:t> 56 otizmli çocuğu inceleyip, 56’sında da ağır metal yükü saptadılar. Araştırmacıların elde ettiği sonuçlara göre bu 56 çocuğun 55’inde </a:t>
            </a:r>
            <a:r>
              <a:rPr lang="tr-TR" sz="4400" dirty="0" smtClean="0"/>
              <a:t>karaciğer         </a:t>
            </a:r>
            <a:r>
              <a:rPr lang="tr-TR" sz="4400" dirty="0" err="1" smtClean="0"/>
              <a:t>detoksifikasyon</a:t>
            </a:r>
            <a:r>
              <a:rPr lang="tr-TR" sz="4400" dirty="0" smtClean="0"/>
              <a:t>   ( </a:t>
            </a:r>
            <a:r>
              <a:rPr lang="tr-TR" sz="4400" dirty="0"/>
              <a:t>zehirden arınma ) sistemi iyi çalışmıyordu.” </a:t>
            </a:r>
          </a:p>
          <a:p>
            <a:pPr fontAlgn="base"/>
            <a:r>
              <a:rPr lang="tr-TR" sz="4400" dirty="0"/>
              <a:t>“Otizm hastalığında yaş ne kadar küçük ve beyin ne kadar az olgunsa zarar da o oranda artmakta.” </a:t>
            </a:r>
          </a:p>
          <a:p>
            <a:pPr fontAlgn="base"/>
            <a:r>
              <a:rPr lang="tr-TR" sz="4400" dirty="0"/>
              <a:t>Hepimiz hemen her kaynaktan çeşitli şekillerde ve miktarlarda </a:t>
            </a:r>
            <a:r>
              <a:rPr lang="tr-TR" sz="4400" dirty="0" smtClean="0"/>
              <a:t>toksin </a:t>
            </a:r>
            <a:r>
              <a:rPr lang="tr-TR" sz="4400" dirty="0"/>
              <a:t>maddeleri alıyoruz, ama ancak sağlıklı ve yeterli bir metabolizmaya sahipsek bunları temizleyebiliyoruz. İşte otizm yelpazesindeki hastalıklarda çocuklar bunu yeterince gerçekleştiremediklerinden, aldıkları toksinler vücutlarından atılamadığından, özellikle yağdan zengin dokularda birikmekte. Beyin de yağ bakımından en zengin organlar arasında. Böylece beyinde biriken </a:t>
            </a:r>
            <a:r>
              <a:rPr lang="tr-TR" sz="4400" dirty="0" smtClean="0"/>
              <a:t>toksin </a:t>
            </a:r>
            <a:r>
              <a:rPr lang="tr-TR" sz="4400" dirty="0"/>
              <a:t>maddeler çeşitli düzeylerde hasarlar oluşturmaktadır.</a:t>
            </a:r>
          </a:p>
          <a:p>
            <a:endParaRPr lang="tr-TR" dirty="0"/>
          </a:p>
        </p:txBody>
      </p:sp>
    </p:spTree>
    <p:extLst>
      <p:ext uri="{BB962C8B-B14F-4D97-AF65-F5344CB8AC3E}">
        <p14:creationId xmlns:p14="http://schemas.microsoft.com/office/powerpoint/2010/main" val="3655810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Otizmi </a:t>
            </a:r>
            <a:r>
              <a:rPr lang="tr-TR" b="1" dirty="0"/>
              <a:t>önlemek için doğum öncesinde ne yapmak gerekir?</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b="1" dirty="0" smtClean="0"/>
              <a:t>* </a:t>
            </a:r>
            <a:r>
              <a:rPr lang="tr-TR" b="1" dirty="0"/>
              <a:t>Katkı maddeli, paketlenmiş, işlenmiş, unlu ve şekerli gıdalardan kaçınmalı.</a:t>
            </a:r>
            <a:br>
              <a:rPr lang="tr-TR" b="1" dirty="0"/>
            </a:br>
            <a:r>
              <a:rPr lang="tr-TR" b="1" dirty="0"/>
              <a:t>* Bol sebze ve az şekerli meyve yemeli, yeterli </a:t>
            </a:r>
            <a:r>
              <a:rPr lang="tr-TR" b="1" dirty="0" err="1"/>
              <a:t>omega</a:t>
            </a:r>
            <a:r>
              <a:rPr lang="tr-TR" b="1" dirty="0"/>
              <a:t> 3 kaynağı tüketmeli.</a:t>
            </a:r>
            <a:br>
              <a:rPr lang="tr-TR" b="1" dirty="0"/>
            </a:br>
            <a:r>
              <a:rPr lang="tr-TR" b="1" dirty="0"/>
              <a:t>D vitamini eksikliği giderilmeli.</a:t>
            </a:r>
            <a:br>
              <a:rPr lang="tr-TR" b="1" dirty="0"/>
            </a:br>
            <a:r>
              <a:rPr lang="tr-TR" b="1" dirty="0"/>
              <a:t>* Tatlandırıcı içeren veya “</a:t>
            </a:r>
            <a:r>
              <a:rPr lang="tr-TR" b="1" dirty="0" err="1"/>
              <a:t>light</a:t>
            </a:r>
            <a:r>
              <a:rPr lang="tr-TR" b="1" dirty="0"/>
              <a:t>” diye sunulan yiyecekleri kesinlikle tüketmemeli.</a:t>
            </a:r>
            <a:br>
              <a:rPr lang="tr-TR" b="1" dirty="0"/>
            </a:br>
            <a:r>
              <a:rPr lang="tr-TR" b="1" dirty="0"/>
              <a:t>* Kefir, yoğurt, turşu, sirke </a:t>
            </a:r>
            <a:r>
              <a:rPr lang="tr-TR" b="1" dirty="0" smtClean="0"/>
              <a:t>ve boza </a:t>
            </a:r>
            <a:r>
              <a:rPr lang="tr-TR" b="1" dirty="0"/>
              <a:t>gibi </a:t>
            </a:r>
            <a:r>
              <a:rPr lang="tr-TR" b="1" dirty="0" err="1"/>
              <a:t>probiyotiklerce</a:t>
            </a:r>
            <a:r>
              <a:rPr lang="tr-TR" b="1" dirty="0"/>
              <a:t> zengin gıdalarla beslenmeli.</a:t>
            </a:r>
            <a:br>
              <a:rPr lang="tr-TR" b="1" dirty="0"/>
            </a:br>
            <a:r>
              <a:rPr lang="tr-TR" b="1" dirty="0"/>
              <a:t>* Ekşimeyen yoğurtlardan, kaymak bağlamayan sütlerden, </a:t>
            </a:r>
            <a:r>
              <a:rPr lang="tr-TR" b="1" dirty="0" err="1" smtClean="0"/>
              <a:t>ayçiçeği,mısır</a:t>
            </a:r>
            <a:r>
              <a:rPr lang="tr-TR" b="1" dirty="0"/>
              <a:t>, soya, pamuk yağı ve margarin yağından uzak durmalı.</a:t>
            </a:r>
            <a:br>
              <a:rPr lang="tr-TR" b="1" dirty="0"/>
            </a:br>
            <a:r>
              <a:rPr lang="tr-TR" b="1" dirty="0"/>
              <a:t>* Cıva ve diğer ağır metalleri içeren balık ve deniz ürünleri yememeli (hamsi ve </a:t>
            </a:r>
            <a:r>
              <a:rPr lang="tr-TR" b="1" dirty="0" smtClean="0"/>
              <a:t>sardalye </a:t>
            </a:r>
            <a:r>
              <a:rPr lang="tr-TR" b="1" dirty="0"/>
              <a:t>gibi küçük balıklar daha az ağır metal içerir). Gebelik sırasında cıva içeren aşılar yaptırmamalı. Varsa, cıva içeren amalgam dolgu maddesini dişlerinden çıkartmalı.</a:t>
            </a:r>
          </a:p>
          <a:p>
            <a:endParaRPr lang="tr-TR" dirty="0"/>
          </a:p>
        </p:txBody>
      </p:sp>
    </p:spTree>
    <p:extLst>
      <p:ext uri="{BB962C8B-B14F-4D97-AF65-F5344CB8AC3E}">
        <p14:creationId xmlns:p14="http://schemas.microsoft.com/office/powerpoint/2010/main" val="379812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5775" y="346075"/>
            <a:ext cx="8229600" cy="1143000"/>
          </a:xfrm>
        </p:spPr>
        <p:txBody>
          <a:bodyPr>
            <a:normAutofit fontScale="90000"/>
          </a:bodyPr>
          <a:lstStyle/>
          <a:p>
            <a:r>
              <a:rPr lang="tr-TR" b="1" dirty="0" smtClean="0"/>
              <a:t/>
            </a:r>
            <a:br>
              <a:rPr lang="tr-TR" b="1" dirty="0" smtClean="0"/>
            </a:br>
            <a:r>
              <a:rPr lang="tr-TR" b="1" dirty="0" smtClean="0"/>
              <a:t>Çoğu </a:t>
            </a:r>
            <a:r>
              <a:rPr lang="tr-TR" b="1" dirty="0"/>
              <a:t>aile çocuğunda otizm olduğunu anlayamıyor</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fontAlgn="base"/>
            <a:r>
              <a:rPr lang="tr-TR" dirty="0"/>
              <a:t> </a:t>
            </a:r>
          </a:p>
          <a:p>
            <a:pPr fontAlgn="base"/>
            <a:r>
              <a:rPr lang="tr-TR" dirty="0"/>
              <a:t>“Otizm dahilindeki çocuklar fiziksel olarak genelde gayet sağlıklıdırlar. Bazen fazla hareketli olurlar; adlarıyla seslenilince tepki vermeme, bir etkinliğe odaklanamama gibi zorlukları bu hareketlilikle ilişkilendirilebilir ve aileleri yanıltır. </a:t>
            </a:r>
            <a:r>
              <a:rPr lang="tr-TR" dirty="0" smtClean="0"/>
              <a:t>Örneğin ‘ Çok </a:t>
            </a:r>
            <a:r>
              <a:rPr lang="tr-TR" dirty="0"/>
              <a:t>hareketli olduğu için çağırınca bakmıyor, aklı </a:t>
            </a:r>
            <a:r>
              <a:rPr lang="tr-TR" dirty="0" err="1" smtClean="0"/>
              <a:t>muzurlukta</a:t>
            </a:r>
            <a:r>
              <a:rPr lang="tr-TR" dirty="0" smtClean="0"/>
              <a:t> ” </a:t>
            </a:r>
            <a:r>
              <a:rPr lang="tr-TR" dirty="0"/>
              <a:t>derler. Daha sakin bir yapıda olan çocuk ise çok dikkat çekmez ve hatta ‘uslu’ bir çocuk olarak tanımlanabilir. Ayrıca otizm, birkaç farklı tabloda </a:t>
            </a:r>
            <a:r>
              <a:rPr lang="tr-TR" dirty="0" smtClean="0"/>
              <a:t>görüldüğü </a:t>
            </a:r>
            <a:r>
              <a:rPr lang="tr-TR" dirty="0"/>
              <a:t>gibi fiziksel bir özellik taşımaz, örneğin çekik gözler, büyük eller veya kulaklar gibi. Bu nedenle aileler herhangi bir ‘problem’ konduramazlar çocuklarına. Son olarak çocuk gelişen bir varlık olarak görülür ve iletişim veya hareketlilikle ilgili problemler için aileler, sıkça ‘düzelir’ diye düşünürler. Ailelerin bu problemleri fark etmeleri ve çocuklarının farklı olduğunu görmeleri ise genelde başka çocuklarla bir araya gelindiğinde gerçekleşir.”</a:t>
            </a:r>
          </a:p>
          <a:p>
            <a:endParaRPr lang="tr-TR" dirty="0"/>
          </a:p>
        </p:txBody>
      </p:sp>
    </p:spTree>
    <p:extLst>
      <p:ext uri="{BB962C8B-B14F-4D97-AF65-F5344CB8AC3E}">
        <p14:creationId xmlns:p14="http://schemas.microsoft.com/office/powerpoint/2010/main" val="5390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OTİZMDE ANA BELİRTİLER</a:t>
            </a:r>
            <a:endParaRPr lang="tr-TR" dirty="0"/>
          </a:p>
        </p:txBody>
      </p:sp>
      <p:sp>
        <p:nvSpPr>
          <p:cNvPr id="3" name="İçerik Yer Tutucusu 2"/>
          <p:cNvSpPr>
            <a:spLocks noGrp="1"/>
          </p:cNvSpPr>
          <p:nvPr>
            <p:ph idx="1"/>
          </p:nvPr>
        </p:nvSpPr>
        <p:spPr/>
        <p:txBody>
          <a:bodyPr/>
          <a:lstStyle/>
          <a:p>
            <a:r>
              <a:rPr lang="tr-TR" dirty="0"/>
              <a:t/>
            </a:r>
            <a:br>
              <a:rPr lang="tr-TR" dirty="0"/>
            </a:br>
            <a:r>
              <a:rPr lang="tr-TR" dirty="0"/>
              <a:t>Belirtilerin şiddeti farklılık gösterse de otistiklerde şu alanlarda belirgin belirtiler </a:t>
            </a:r>
            <a:r>
              <a:rPr lang="tr-TR" dirty="0" smtClean="0"/>
              <a:t>gözlenir.</a:t>
            </a:r>
            <a:endParaRPr lang="tr-TR" dirty="0"/>
          </a:p>
        </p:txBody>
      </p:sp>
    </p:spTree>
    <p:extLst>
      <p:ext uri="{BB962C8B-B14F-4D97-AF65-F5344CB8AC3E}">
        <p14:creationId xmlns:p14="http://schemas.microsoft.com/office/powerpoint/2010/main" val="158733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smtClean="0"/>
              <a:t>SOSYAL ETKİLEŞİM VE İLİŞKİLER.</a:t>
            </a:r>
            <a:br>
              <a:rPr lang="tr-TR" sz="3600" b="1" dirty="0" smtClean="0"/>
            </a:br>
            <a:endParaRPr lang="tr-TR" sz="3600" dirty="0"/>
          </a:p>
        </p:txBody>
      </p:sp>
      <p:sp>
        <p:nvSpPr>
          <p:cNvPr id="3" name="İçerik Yer Tutucusu 2"/>
          <p:cNvSpPr>
            <a:spLocks noGrp="1"/>
          </p:cNvSpPr>
          <p:nvPr>
            <p:ph idx="1"/>
          </p:nvPr>
        </p:nvSpPr>
        <p:spPr/>
        <p:txBody>
          <a:bodyPr>
            <a:normAutofit fontScale="85000" lnSpcReduction="10000"/>
          </a:bodyPr>
          <a:lstStyle/>
          <a:p>
            <a:endParaRPr lang="tr-TR" dirty="0"/>
          </a:p>
          <a:p>
            <a:r>
              <a:rPr lang="tr-TR" dirty="0"/>
              <a:t> Belirtiler:</a:t>
            </a:r>
          </a:p>
          <a:p>
            <a:pPr lvl="0"/>
            <a:r>
              <a:rPr lang="tr-TR" dirty="0"/>
              <a:t>Göz göze gelme, yüz ifadesi ve beden dili gibi sözsüz iletişim becerisinin gelişiminde belirgin problemler</a:t>
            </a:r>
          </a:p>
          <a:p>
            <a:pPr lvl="0"/>
            <a:r>
              <a:rPr lang="tr-TR" dirty="0"/>
              <a:t>Yaşıtlarıyla arkadaşlık kuramama</a:t>
            </a:r>
          </a:p>
          <a:p>
            <a:pPr lvl="0"/>
            <a:r>
              <a:rPr lang="tr-TR" dirty="0"/>
              <a:t>Diğerleriyle eğlence, ilgi veya başarıyı paylaşmaya karşı ilgisizlik</a:t>
            </a:r>
          </a:p>
          <a:p>
            <a:pPr lvl="0"/>
            <a:r>
              <a:rPr lang="tr-TR" dirty="0"/>
              <a:t>Empati eksikliği. Otistikler, diğerlerinin acı ve üzüntü gibi duygularını anlamada zorluk çekebilirler.</a:t>
            </a:r>
          </a:p>
          <a:p>
            <a:endParaRPr lang="tr-TR" dirty="0"/>
          </a:p>
        </p:txBody>
      </p:sp>
    </p:spTree>
    <p:extLst>
      <p:ext uri="{BB962C8B-B14F-4D97-AF65-F5344CB8AC3E}">
        <p14:creationId xmlns:p14="http://schemas.microsoft.com/office/powerpoint/2010/main" val="34930003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571</Words>
  <Application>Microsoft Office PowerPoint</Application>
  <PresentationFormat>Ekran Gösterisi (4:3)</PresentationFormat>
  <Paragraphs>95</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OTİZM</vt:lpstr>
      <vt:lpstr>Otizm nedir? </vt:lpstr>
      <vt:lpstr> Otizm neden olur? </vt:lpstr>
      <vt:lpstr>Otizme sebep olan çevresel etkenler</vt:lpstr>
      <vt:lpstr>PowerPoint Sunusu</vt:lpstr>
      <vt:lpstr> Otizmi önlemek için doğum öncesinde ne yapmak gerekir? </vt:lpstr>
      <vt:lpstr> Çoğu aile çocuğunda otizm olduğunu anlayamıyor </vt:lpstr>
      <vt:lpstr>OTİZMDE ANA BELİRTİLER</vt:lpstr>
      <vt:lpstr>SOSYAL ETKİLEŞİM VE İLİŞKİLER. </vt:lpstr>
      <vt:lpstr>Sözlü ve sözsüz iletişim</vt:lpstr>
      <vt:lpstr>Aktivitelere veya oyunlara karşı sınırlı ilgi.</vt:lpstr>
      <vt:lpstr>PowerPoint Sunusu</vt:lpstr>
      <vt:lpstr>ÇOCUKLUKTA OTİZM BELİRTİLERİ </vt:lpstr>
      <vt:lpstr>GENÇLİKTEKİ OTİZM BELİRTİLERİ </vt:lpstr>
      <vt:lpstr>YETİŞKİNLİKTE OTİZM BELİRTİLERİ </vt:lpstr>
      <vt:lpstr>Otizm de yaşanan sorunlar</vt:lpstr>
      <vt:lpstr>2. Yaşa uygun akran ilişkileri geliştirememek:</vt:lpstr>
      <vt:lpstr>3. Başkalarıyla zevk, başarı ya da ilgi paylaşımında sınırlılık:</vt:lpstr>
      <vt:lpstr>  4. Sosyal-duygusal davranışlarda sınırlılık:   </vt:lpstr>
      <vt:lpstr>B. İletişim Sorunları</vt:lpstr>
      <vt:lpstr>     7. Sıra dışı ya da yinelenen dil kullanmak:  </vt:lpstr>
      <vt:lpstr>C. Sınırlı/Yinelenen İlgi ve Davranışlar  </vt:lpstr>
      <vt:lpstr>    11. Yinelenen (kendini uyarıcı) davranışlar:  </vt:lpstr>
      <vt:lpstr>PowerPoint Sunusu</vt:lpstr>
      <vt:lpstr>Otizmli bireylerin eğitimlerinde dikkat edilmesi gerekenler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otizm</dc:title>
  <dc:creator>Hatice</dc:creator>
  <cp:lastModifiedBy>MEB</cp:lastModifiedBy>
  <cp:revision>30</cp:revision>
  <dcterms:created xsi:type="dcterms:W3CDTF">2018-01-30T12:02:19Z</dcterms:created>
  <dcterms:modified xsi:type="dcterms:W3CDTF">2018-02-05T07:31:14Z</dcterms:modified>
</cp:coreProperties>
</file>