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73"/>
  </p:notesMasterIdLst>
  <p:sldIdLst>
    <p:sldId id="256" r:id="rId2"/>
    <p:sldId id="257" r:id="rId3"/>
    <p:sldId id="293" r:id="rId4"/>
    <p:sldId id="294" r:id="rId5"/>
    <p:sldId id="295" r:id="rId6"/>
    <p:sldId id="296"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297" r:id="rId21"/>
    <p:sldId id="298" r:id="rId22"/>
    <p:sldId id="299" r:id="rId23"/>
    <p:sldId id="302" r:id="rId24"/>
    <p:sldId id="258" r:id="rId25"/>
    <p:sldId id="259" r:id="rId26"/>
    <p:sldId id="260" r:id="rId27"/>
    <p:sldId id="261" r:id="rId28"/>
    <p:sldId id="316" r:id="rId29"/>
    <p:sldId id="317" r:id="rId30"/>
    <p:sldId id="262" r:id="rId31"/>
    <p:sldId id="263" r:id="rId32"/>
    <p:sldId id="329" r:id="rId33"/>
    <p:sldId id="264" r:id="rId34"/>
    <p:sldId id="265" r:id="rId35"/>
    <p:sldId id="266" r:id="rId36"/>
    <p:sldId id="267" r:id="rId37"/>
    <p:sldId id="330" r:id="rId38"/>
    <p:sldId id="268" r:id="rId39"/>
    <p:sldId id="269" r:id="rId40"/>
    <p:sldId id="270" r:id="rId41"/>
    <p:sldId id="271" r:id="rId42"/>
    <p:sldId id="272" r:id="rId43"/>
    <p:sldId id="284" r:id="rId44"/>
    <p:sldId id="285" r:id="rId45"/>
    <p:sldId id="287" r:id="rId46"/>
    <p:sldId id="286" r:id="rId47"/>
    <p:sldId id="273" r:id="rId48"/>
    <p:sldId id="274" r:id="rId49"/>
    <p:sldId id="283" r:id="rId50"/>
    <p:sldId id="275" r:id="rId51"/>
    <p:sldId id="276" r:id="rId52"/>
    <p:sldId id="331" r:id="rId53"/>
    <p:sldId id="277" r:id="rId54"/>
    <p:sldId id="278" r:id="rId55"/>
    <p:sldId id="279" r:id="rId56"/>
    <p:sldId id="288" r:id="rId57"/>
    <p:sldId id="280" r:id="rId58"/>
    <p:sldId id="289" r:id="rId59"/>
    <p:sldId id="290" r:id="rId60"/>
    <p:sldId id="281" r:id="rId61"/>
    <p:sldId id="320" r:id="rId62"/>
    <p:sldId id="319" r:id="rId63"/>
    <p:sldId id="321" r:id="rId64"/>
    <p:sldId id="322" r:id="rId65"/>
    <p:sldId id="323" r:id="rId66"/>
    <p:sldId id="324" r:id="rId67"/>
    <p:sldId id="327" r:id="rId68"/>
    <p:sldId id="328" r:id="rId69"/>
    <p:sldId id="282" r:id="rId70"/>
    <p:sldId id="326" r:id="rId71"/>
    <p:sldId id="291" r:id="rId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96E482-9C9C-404A-8B92-0BFB5EDAD615}" type="datetimeFigureOut">
              <a:rPr lang="tr-TR" smtClean="0"/>
              <a:t>18.10.2017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ACC137-79E0-43D0-AFED-908B2050F90E}" type="slidenum">
              <a:rPr lang="tr-TR" smtClean="0"/>
              <a:t>‹#›</a:t>
            </a:fld>
            <a:endParaRPr lang="tr-TR"/>
          </a:p>
        </p:txBody>
      </p:sp>
    </p:spTree>
    <p:extLst>
      <p:ext uri="{BB962C8B-B14F-4D97-AF65-F5344CB8AC3E}">
        <p14:creationId xmlns:p14="http://schemas.microsoft.com/office/powerpoint/2010/main" val="321166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ACC137-79E0-43D0-AFED-908B2050F90E}" type="slidenum">
              <a:rPr lang="tr-TR" smtClean="0"/>
              <a:t>51</a:t>
            </a:fld>
            <a:endParaRPr lang="tr-TR"/>
          </a:p>
        </p:txBody>
      </p:sp>
    </p:spTree>
    <p:extLst>
      <p:ext uri="{BB962C8B-B14F-4D97-AF65-F5344CB8AC3E}">
        <p14:creationId xmlns:p14="http://schemas.microsoft.com/office/powerpoint/2010/main" val="2293570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A23720DD-5B6D-40BF-8493-A6B52D484E6B}" type="datetimeFigureOut">
              <a:rPr lang="tr-TR" smtClean="0"/>
              <a:t>18.10.2017</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t>18.10.2017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18.10.2017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18.10.2017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18.10.2017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23720DD-5B6D-40BF-8493-A6B52D484E6B}" type="datetimeFigureOut">
              <a:rPr lang="tr-TR" smtClean="0"/>
              <a:t>18.10.2017</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OKUL%20SERV&#304;S%20ARA&#199;LARI%20y&#246;netmeli&#287;i.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59632" y="4221088"/>
            <a:ext cx="6400800" cy="1295400"/>
          </a:xfrm>
        </p:spPr>
        <p:txBody>
          <a:bodyPr>
            <a:normAutofit fontScale="90000"/>
          </a:bodyPr>
          <a:lstStyle/>
          <a:p>
            <a:r>
              <a:rPr lang="tr-TR" b="1" dirty="0" smtClean="0"/>
              <a:t/>
            </a:r>
            <a:br>
              <a:rPr lang="tr-TR" b="1" dirty="0" smtClean="0"/>
            </a:br>
            <a:r>
              <a:rPr lang="tr-TR" dirty="0"/>
              <a:t/>
            </a:r>
            <a:br>
              <a:rPr lang="tr-TR" dirty="0"/>
            </a:br>
            <a:r>
              <a:rPr lang="tr-TR" b="1" dirty="0" smtClean="0"/>
              <a:t>ÖZEL EĞİTİM OKUL KURUM VE SINIFLARI OKUL SERVİS ARAÇLARINI KULLANAN ŞÖFÖRLER İLE REHBER PERSONELE YÖNELİK ÖZEL EĞİTİM FARKINDALIK BİLGİLENDİRME SEMİNERİ</a:t>
            </a:r>
            <a:endParaRPr lang="tr-TR" b="1" dirty="0"/>
          </a:p>
        </p:txBody>
      </p:sp>
    </p:spTree>
    <p:extLst>
      <p:ext uri="{BB962C8B-B14F-4D97-AF65-F5344CB8AC3E}">
        <p14:creationId xmlns:p14="http://schemas.microsoft.com/office/powerpoint/2010/main" val="3702990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1700808"/>
            <a:ext cx="7408333" cy="4104456"/>
          </a:xfrm>
        </p:spPr>
        <p:txBody>
          <a:bodyPr>
            <a:normAutofit lnSpcReduction="10000"/>
          </a:bodyPr>
          <a:lstStyle/>
          <a:p>
            <a:pPr>
              <a:buFont typeface="Wingdings" panose="05000000000000000000" pitchFamily="2" charset="2"/>
              <a:buChar char="q"/>
            </a:pPr>
            <a:r>
              <a:rPr lang="tr-TR" dirty="0" smtClean="0"/>
              <a:t> </a:t>
            </a:r>
            <a:r>
              <a:rPr lang="tr-TR" dirty="0" smtClean="0">
                <a:latin typeface="Comic Sans MS" panose="030F0702030302020204" pitchFamily="66" charset="0"/>
              </a:rPr>
              <a:t>Öğrenci açısından;</a:t>
            </a:r>
          </a:p>
          <a:p>
            <a:pPr marL="0" indent="0">
              <a:buNone/>
            </a:pPr>
            <a:endParaRPr lang="tr-TR" dirty="0" smtClean="0">
              <a:latin typeface="Comic Sans MS" panose="030F0702030302020204" pitchFamily="66" charset="0"/>
            </a:endParaRPr>
          </a:p>
          <a:p>
            <a:pPr>
              <a:buFont typeface="Wingdings" panose="05000000000000000000" pitchFamily="2" charset="2"/>
              <a:buChar char="q"/>
            </a:pPr>
            <a:r>
              <a:rPr lang="tr-TR" dirty="0" smtClean="0">
                <a:latin typeface="Comic Sans MS" panose="030F0702030302020204" pitchFamily="66" charset="0"/>
              </a:rPr>
              <a:t>Öğretmen açısından;</a:t>
            </a:r>
          </a:p>
          <a:p>
            <a:pPr>
              <a:buFont typeface="Wingdings" panose="05000000000000000000" pitchFamily="2" charset="2"/>
              <a:buChar char="q"/>
            </a:pPr>
            <a:endParaRPr lang="tr-TR" dirty="0" smtClean="0">
              <a:latin typeface="Comic Sans MS" panose="030F0702030302020204" pitchFamily="66" charset="0"/>
            </a:endParaRPr>
          </a:p>
          <a:p>
            <a:pPr>
              <a:buFont typeface="Wingdings" panose="05000000000000000000" pitchFamily="2" charset="2"/>
              <a:buChar char="q"/>
            </a:pPr>
            <a:r>
              <a:rPr lang="tr-TR" dirty="0" smtClean="0">
                <a:latin typeface="Comic Sans MS" panose="030F0702030302020204" pitchFamily="66" charset="0"/>
              </a:rPr>
              <a:t> Aile açısından;</a:t>
            </a:r>
          </a:p>
          <a:p>
            <a:pPr>
              <a:buFont typeface="Wingdings" panose="05000000000000000000" pitchFamily="2" charset="2"/>
              <a:buChar char="q"/>
            </a:pPr>
            <a:endParaRPr lang="tr-TR" dirty="0" smtClean="0">
              <a:latin typeface="Comic Sans MS" panose="030F0702030302020204" pitchFamily="66" charset="0"/>
            </a:endParaRPr>
          </a:p>
          <a:p>
            <a:pPr>
              <a:buFont typeface="Wingdings" panose="05000000000000000000" pitchFamily="2" charset="2"/>
              <a:buChar char="q"/>
            </a:pPr>
            <a:r>
              <a:rPr lang="tr-TR" dirty="0" smtClean="0">
                <a:latin typeface="Comic Sans MS" panose="030F0702030302020204" pitchFamily="66" charset="0"/>
              </a:rPr>
              <a:t> Okul Yönetimi açısından;</a:t>
            </a:r>
          </a:p>
          <a:p>
            <a:pPr>
              <a:buFont typeface="Wingdings" panose="05000000000000000000" pitchFamily="2" charset="2"/>
              <a:buChar char="q"/>
            </a:pPr>
            <a:endParaRPr lang="tr-TR" dirty="0" smtClean="0">
              <a:latin typeface="Comic Sans MS" panose="030F0702030302020204" pitchFamily="66" charset="0"/>
            </a:endParaRPr>
          </a:p>
          <a:p>
            <a:pPr>
              <a:buFont typeface="Wingdings" panose="05000000000000000000" pitchFamily="2" charset="2"/>
              <a:buChar char="q"/>
            </a:pPr>
            <a:r>
              <a:rPr lang="tr-TR" dirty="0" smtClean="0">
                <a:latin typeface="Comic Sans MS" panose="030F0702030302020204" pitchFamily="66" charset="0"/>
              </a:rPr>
              <a:t> Sosyal Çevre açısından vb.</a:t>
            </a:r>
            <a:endParaRPr lang="tr-TR" dirty="0">
              <a:latin typeface="Comic Sans MS" panose="030F0702030302020204" pitchFamily="66" charset="0"/>
            </a:endParaRPr>
          </a:p>
        </p:txBody>
      </p:sp>
      <p:sp>
        <p:nvSpPr>
          <p:cNvPr id="2" name="Başlık 1"/>
          <p:cNvSpPr>
            <a:spLocks noGrp="1"/>
          </p:cNvSpPr>
          <p:nvPr>
            <p:ph type="title"/>
          </p:nvPr>
        </p:nvSpPr>
        <p:spPr/>
        <p:txBody>
          <a:bodyPr/>
          <a:lstStyle/>
          <a:p>
            <a:r>
              <a:rPr lang="tr-TR" dirty="0" smtClean="0">
                <a:solidFill>
                  <a:srgbClr val="FF0000"/>
                </a:solidFill>
                <a:latin typeface="Times New Roman" panose="02020603050405020304" pitchFamily="18" charset="0"/>
                <a:cs typeface="Times New Roman" panose="02020603050405020304" pitchFamily="18" charset="0"/>
              </a:rPr>
              <a:t>EĞİTİM VE ETİK</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00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2067" y="2060848"/>
            <a:ext cx="7408333" cy="4797151"/>
          </a:xfrm>
        </p:spPr>
        <p:txBody>
          <a:bodyPr/>
          <a:lstStyle/>
          <a:p>
            <a:pPr>
              <a:buFont typeface="Wingdings" panose="05000000000000000000" pitchFamily="2" charset="2"/>
              <a:buChar char="q"/>
            </a:pPr>
            <a:r>
              <a:rPr lang="tr-TR" dirty="0" smtClean="0">
                <a:latin typeface="Comic Sans MS" panose="030F0702030302020204" pitchFamily="66" charset="0"/>
              </a:rPr>
              <a:t> Toplum açısından;</a:t>
            </a:r>
          </a:p>
          <a:p>
            <a:pPr marL="0" indent="0">
              <a:buNone/>
            </a:pPr>
            <a:endParaRPr lang="tr-TR" dirty="0" smtClean="0">
              <a:latin typeface="Comic Sans MS" panose="030F0702030302020204" pitchFamily="66" charset="0"/>
            </a:endParaRPr>
          </a:p>
          <a:p>
            <a:pPr>
              <a:buFont typeface="Wingdings" panose="05000000000000000000" pitchFamily="2" charset="2"/>
              <a:buChar char="q"/>
            </a:pPr>
            <a:r>
              <a:rPr lang="tr-TR" dirty="0" smtClean="0">
                <a:latin typeface="Comic Sans MS" panose="030F0702030302020204" pitchFamily="66" charset="0"/>
              </a:rPr>
              <a:t>Basın açısından;</a:t>
            </a:r>
          </a:p>
          <a:p>
            <a:pPr>
              <a:buFont typeface="Wingdings" panose="05000000000000000000" pitchFamily="2" charset="2"/>
              <a:buChar char="q"/>
            </a:pPr>
            <a:endParaRPr lang="tr-TR" dirty="0" smtClean="0">
              <a:latin typeface="Comic Sans MS" panose="030F0702030302020204" pitchFamily="66" charset="0"/>
            </a:endParaRPr>
          </a:p>
          <a:p>
            <a:pPr>
              <a:buFont typeface="Wingdings" panose="05000000000000000000" pitchFamily="2" charset="2"/>
              <a:buChar char="q"/>
            </a:pPr>
            <a:r>
              <a:rPr lang="tr-TR" dirty="0" smtClean="0">
                <a:latin typeface="Comic Sans MS" panose="030F0702030302020204" pitchFamily="66" charset="0"/>
              </a:rPr>
              <a:t> Aile/veli açısından;</a:t>
            </a:r>
          </a:p>
          <a:p>
            <a:pPr>
              <a:buFont typeface="Wingdings" panose="05000000000000000000" pitchFamily="2" charset="2"/>
              <a:buChar char="q"/>
            </a:pPr>
            <a:endParaRPr lang="tr-TR" dirty="0" smtClean="0">
              <a:latin typeface="Comic Sans MS" panose="030F0702030302020204" pitchFamily="66" charset="0"/>
            </a:endParaRPr>
          </a:p>
          <a:p>
            <a:pPr>
              <a:buFont typeface="Wingdings" panose="05000000000000000000" pitchFamily="2" charset="2"/>
              <a:buChar char="q"/>
            </a:pPr>
            <a:r>
              <a:rPr lang="tr-TR" dirty="0" smtClean="0">
                <a:latin typeface="Comic Sans MS" panose="030F0702030302020204" pitchFamily="66" charset="0"/>
              </a:rPr>
              <a:t> Öğretmen açısından;</a:t>
            </a:r>
          </a:p>
          <a:p>
            <a:pPr marL="0" indent="0">
              <a:buNone/>
            </a:pPr>
            <a:endParaRPr lang="tr-TR" dirty="0"/>
          </a:p>
        </p:txBody>
      </p:sp>
      <p:sp>
        <p:nvSpPr>
          <p:cNvPr id="2" name="Başlık 1"/>
          <p:cNvSpPr>
            <a:spLocks noGrp="1"/>
          </p:cNvSpPr>
          <p:nvPr>
            <p:ph type="title"/>
          </p:nvPr>
        </p:nvSpPr>
        <p:spPr/>
        <p:txBody>
          <a:bodyPr/>
          <a:lstStyle/>
          <a:p>
            <a:r>
              <a:rPr lang="tr-TR" dirty="0" smtClean="0">
                <a:solidFill>
                  <a:srgbClr val="FF0000"/>
                </a:solidFill>
                <a:latin typeface="Times New Roman" panose="02020603050405020304" pitchFamily="18" charset="0"/>
                <a:cs typeface="Times New Roman" panose="02020603050405020304" pitchFamily="18" charset="0"/>
              </a:rPr>
              <a:t>ÖZEL EĞİTİMDE ETİK</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09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anose="05000000000000000000" pitchFamily="2" charset="2"/>
              <a:buChar char="q"/>
            </a:pPr>
            <a:r>
              <a:rPr lang="tr-TR" dirty="0" smtClean="0"/>
              <a:t> </a:t>
            </a:r>
            <a:r>
              <a:rPr lang="tr-TR" dirty="0" smtClean="0">
                <a:latin typeface="Comic Sans MS" panose="030F0702030302020204" pitchFamily="66" charset="0"/>
              </a:rPr>
              <a:t>Toplumun özel eğitime ihtiyaç duyan kişilere yaklaşımı genel olarak </a:t>
            </a:r>
            <a:r>
              <a:rPr lang="tr-TR" dirty="0" smtClean="0">
                <a:solidFill>
                  <a:srgbClr val="FF0000"/>
                </a:solidFill>
                <a:latin typeface="Comic Sans MS" panose="030F0702030302020204" pitchFamily="66" charset="0"/>
              </a:rPr>
              <a:t>yardımseverlik</a:t>
            </a:r>
            <a:r>
              <a:rPr lang="tr-TR" dirty="0" smtClean="0">
                <a:latin typeface="Comic Sans MS" panose="030F0702030302020204" pitchFamily="66" charset="0"/>
              </a:rPr>
              <a:t> ve </a:t>
            </a:r>
            <a:r>
              <a:rPr lang="tr-TR" dirty="0" smtClean="0">
                <a:solidFill>
                  <a:srgbClr val="FF0000"/>
                </a:solidFill>
                <a:latin typeface="Comic Sans MS" panose="030F0702030302020204" pitchFamily="66" charset="0"/>
              </a:rPr>
              <a:t>acıma</a:t>
            </a:r>
            <a:r>
              <a:rPr lang="tr-TR" dirty="0" smtClean="0">
                <a:latin typeface="Comic Sans MS" panose="030F0702030302020204" pitchFamily="66" charset="0"/>
              </a:rPr>
              <a:t> duygusuyla biçimlenmektedir.</a:t>
            </a:r>
          </a:p>
          <a:p>
            <a:pPr>
              <a:buFont typeface="Wingdings" panose="05000000000000000000" pitchFamily="2" charset="2"/>
              <a:buChar char="q"/>
            </a:pPr>
            <a:endParaRPr lang="tr-TR" dirty="0">
              <a:latin typeface="Comic Sans MS" panose="030F0702030302020204" pitchFamily="66" charset="0"/>
            </a:endParaRPr>
          </a:p>
          <a:p>
            <a:pPr>
              <a:buFont typeface="Wingdings" panose="05000000000000000000" pitchFamily="2" charset="2"/>
              <a:buChar char="q"/>
            </a:pPr>
            <a:r>
              <a:rPr lang="tr-TR" dirty="0" smtClean="0">
                <a:latin typeface="Comic Sans MS" panose="030F0702030302020204" pitchFamily="66" charset="0"/>
              </a:rPr>
              <a:t> Oysa özel eğitimde yardımseverlik ve acıma duygusuna </a:t>
            </a:r>
            <a:r>
              <a:rPr lang="tr-TR" u="sng" dirty="0" smtClean="0">
                <a:latin typeface="Comic Sans MS" panose="030F0702030302020204" pitchFamily="66" charset="0"/>
              </a:rPr>
              <a:t>yer yoktur.</a:t>
            </a:r>
            <a:endParaRPr lang="tr-TR" u="sng" dirty="0">
              <a:latin typeface="Comic Sans MS" panose="030F0702030302020204" pitchFamily="66" charset="0"/>
            </a:endParaRPr>
          </a:p>
        </p:txBody>
      </p:sp>
      <p:sp>
        <p:nvSpPr>
          <p:cNvPr id="2" name="Başlık 1"/>
          <p:cNvSpPr>
            <a:spLocks noGrp="1"/>
          </p:cNvSpPr>
          <p:nvPr>
            <p:ph type="title"/>
          </p:nvPr>
        </p:nvSpPr>
        <p:spPr/>
        <p:txBody>
          <a:bodyPr/>
          <a:lstStyle/>
          <a:p>
            <a:pPr algn="l"/>
            <a:r>
              <a:rPr lang="tr-TR" dirty="0" smtClean="0">
                <a:solidFill>
                  <a:srgbClr val="FF0000"/>
                </a:solidFill>
                <a:latin typeface="Times New Roman" panose="02020603050405020304" pitchFamily="18" charset="0"/>
                <a:cs typeface="Times New Roman" panose="02020603050405020304" pitchFamily="18" charset="0"/>
              </a:rPr>
              <a:t>Toplum açısından;</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895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1340768"/>
            <a:ext cx="7560840" cy="4392488"/>
          </a:xfrm>
        </p:spPr>
        <p:txBody>
          <a:bodyPr>
            <a:normAutofit fontScale="77500" lnSpcReduction="20000"/>
          </a:bodyPr>
          <a:lstStyle/>
          <a:p>
            <a:pPr marL="0" indent="0">
              <a:buNone/>
            </a:pPr>
            <a:endParaRPr lang="tr-TR" sz="3600" dirty="0" smtClean="0">
              <a:latin typeface="Comic Sans MS" panose="030F0702030302020204" pitchFamily="66" charset="0"/>
            </a:endParaRPr>
          </a:p>
          <a:p>
            <a:pPr marL="0" indent="0">
              <a:buNone/>
            </a:pPr>
            <a:r>
              <a:rPr lang="tr-TR" sz="3600" dirty="0" smtClean="0">
                <a:latin typeface="Comic Sans MS" panose="030F0702030302020204" pitchFamily="66" charset="0"/>
              </a:rPr>
              <a:t>Özel eğitim etiği eğitim ihtiyaçları ve bireyin özellikleri üzerine kurulu olmalıdır. Toplumun yanlış tutumları aileyi baskı altına alır. Beklentiler, istekler ve uygulamada yaşananlar birbiriyle örtüşmez, sorunlar çözüme ulaşmaz. </a:t>
            </a:r>
            <a:endParaRPr lang="tr-TR" sz="3600" dirty="0">
              <a:latin typeface="Comic Sans MS" panose="030F0702030302020204" pitchFamily="66" charset="0"/>
            </a:endParaRPr>
          </a:p>
        </p:txBody>
      </p:sp>
      <p:sp>
        <p:nvSpPr>
          <p:cNvPr id="2" name="Başlık 1"/>
          <p:cNvSpPr>
            <a:spLocks noGrp="1"/>
          </p:cNvSpPr>
          <p:nvPr>
            <p:ph type="title"/>
          </p:nvPr>
        </p:nvSpPr>
        <p:spPr/>
        <p:txBody>
          <a:bodyPr/>
          <a:lstStyle/>
          <a:p>
            <a:pPr algn="l"/>
            <a:r>
              <a:rPr lang="tr-TR" dirty="0" smtClean="0">
                <a:solidFill>
                  <a:srgbClr val="FF0000"/>
                </a:solidFill>
                <a:latin typeface="Times New Roman" panose="02020603050405020304" pitchFamily="18" charset="0"/>
                <a:cs typeface="Times New Roman" panose="02020603050405020304" pitchFamily="18" charset="0"/>
              </a:rPr>
              <a:t>Toplum açısından;</a:t>
            </a:r>
            <a:endParaRPr lang="tr-TR" dirty="0"/>
          </a:p>
        </p:txBody>
      </p:sp>
    </p:spTree>
    <p:extLst>
      <p:ext uri="{BB962C8B-B14F-4D97-AF65-F5344CB8AC3E}">
        <p14:creationId xmlns:p14="http://schemas.microsoft.com/office/powerpoint/2010/main" val="1146396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r>
              <a:rPr lang="tr-TR" dirty="0" smtClean="0">
                <a:latin typeface="Comic Sans MS" panose="030F0702030302020204" pitchFamily="66" charset="0"/>
              </a:rPr>
              <a:t>Görsel ve yazılı basında yapılan amacının dışına çıkan haberler.</a:t>
            </a:r>
          </a:p>
          <a:p>
            <a:pPr marL="0" indent="0">
              <a:buNone/>
            </a:pPr>
            <a:r>
              <a:rPr lang="tr-TR" dirty="0" smtClean="0">
                <a:latin typeface="Comic Sans MS" panose="030F0702030302020204" pitchFamily="66" charset="0"/>
              </a:rPr>
              <a:t>Eğitim sürecinde;</a:t>
            </a:r>
          </a:p>
          <a:p>
            <a:pPr>
              <a:buFont typeface="Wingdings" panose="05000000000000000000" pitchFamily="2" charset="2"/>
              <a:buChar char="q"/>
            </a:pPr>
            <a:r>
              <a:rPr lang="tr-TR" dirty="0">
                <a:latin typeface="Comic Sans MS" panose="030F0702030302020204" pitchFamily="66" charset="0"/>
              </a:rPr>
              <a:t>E</a:t>
            </a:r>
            <a:r>
              <a:rPr lang="tr-TR" dirty="0" smtClean="0">
                <a:latin typeface="Comic Sans MS" panose="030F0702030302020204" pitchFamily="66" charset="0"/>
              </a:rPr>
              <a:t>ğitimin ara verilmesini</a:t>
            </a:r>
          </a:p>
          <a:p>
            <a:pPr>
              <a:buFont typeface="Wingdings" panose="05000000000000000000" pitchFamily="2" charset="2"/>
              <a:buChar char="q"/>
            </a:pPr>
            <a:r>
              <a:rPr lang="tr-TR" dirty="0" smtClean="0">
                <a:latin typeface="Comic Sans MS" panose="030F0702030302020204" pitchFamily="66" charset="0"/>
              </a:rPr>
              <a:t>Öğretmen ile aile arasında çelişkiler yaşanması</a:t>
            </a:r>
          </a:p>
          <a:p>
            <a:pPr>
              <a:buFont typeface="Wingdings" panose="05000000000000000000" pitchFamily="2" charset="2"/>
              <a:buChar char="q"/>
            </a:pPr>
            <a:r>
              <a:rPr lang="tr-TR" dirty="0" smtClean="0">
                <a:latin typeface="Comic Sans MS" panose="030F0702030302020204" pitchFamily="66" charset="0"/>
              </a:rPr>
              <a:t>Eğitim ,tedavi ve terapi farkı</a:t>
            </a:r>
          </a:p>
          <a:p>
            <a:pPr>
              <a:buFont typeface="Wingdings" panose="05000000000000000000" pitchFamily="2" charset="2"/>
              <a:buChar char="q"/>
            </a:pPr>
            <a:endParaRPr lang="tr-TR" dirty="0" smtClean="0"/>
          </a:p>
          <a:p>
            <a:pPr>
              <a:buFont typeface="Wingdings" panose="05000000000000000000" pitchFamily="2" charset="2"/>
              <a:buChar char="q"/>
            </a:pPr>
            <a:endParaRPr lang="tr-TR" dirty="0"/>
          </a:p>
        </p:txBody>
      </p:sp>
      <p:sp>
        <p:nvSpPr>
          <p:cNvPr id="2" name="Başlık 1"/>
          <p:cNvSpPr>
            <a:spLocks noGrp="1"/>
          </p:cNvSpPr>
          <p:nvPr>
            <p:ph type="title"/>
          </p:nvPr>
        </p:nvSpPr>
        <p:spPr/>
        <p:txBody>
          <a:bodyPr/>
          <a:lstStyle/>
          <a:p>
            <a:pPr algn="l"/>
            <a:r>
              <a:rPr lang="tr-TR" dirty="0" smtClean="0">
                <a:solidFill>
                  <a:srgbClr val="FF0000"/>
                </a:solidFill>
                <a:latin typeface="Times New Roman" panose="02020603050405020304" pitchFamily="18" charset="0"/>
                <a:cs typeface="Times New Roman" panose="02020603050405020304" pitchFamily="18" charset="0"/>
              </a:rPr>
              <a:t>Basın açısından;</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36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anose="05000000000000000000" pitchFamily="2" charset="2"/>
              <a:buChar char="q"/>
            </a:pPr>
            <a:r>
              <a:rPr lang="tr-TR" dirty="0" smtClean="0"/>
              <a:t> </a:t>
            </a:r>
            <a:r>
              <a:rPr lang="tr-TR" dirty="0" smtClean="0">
                <a:latin typeface="Comic Sans MS" panose="030F0702030302020204" pitchFamily="66" charset="0"/>
              </a:rPr>
              <a:t>Umut tacirleri,</a:t>
            </a:r>
          </a:p>
          <a:p>
            <a:pPr>
              <a:buFont typeface="Wingdings" panose="05000000000000000000" pitchFamily="2" charset="2"/>
              <a:buChar char="q"/>
            </a:pPr>
            <a:r>
              <a:rPr lang="tr-TR" dirty="0" smtClean="0">
                <a:latin typeface="Comic Sans MS" panose="030F0702030302020204" pitchFamily="66" charset="0"/>
              </a:rPr>
              <a:t> İyi gelebilir, deneyelim, yeter ki çocuğum iyileşsin,</a:t>
            </a:r>
          </a:p>
          <a:p>
            <a:pPr>
              <a:buFont typeface="Wingdings" panose="05000000000000000000" pitchFamily="2" charset="2"/>
              <a:buChar char="q"/>
            </a:pPr>
            <a:r>
              <a:rPr lang="tr-TR" dirty="0">
                <a:latin typeface="Comic Sans MS" panose="030F0702030302020204" pitchFamily="66" charset="0"/>
              </a:rPr>
              <a:t> </a:t>
            </a:r>
            <a:r>
              <a:rPr lang="tr-TR" dirty="0" smtClean="0">
                <a:latin typeface="Comic Sans MS" panose="030F0702030302020204" pitchFamily="66" charset="0"/>
              </a:rPr>
              <a:t>Aile/veli işbirliğinin kesintiye uğraması,</a:t>
            </a:r>
          </a:p>
          <a:p>
            <a:pPr>
              <a:buFont typeface="Wingdings" panose="05000000000000000000" pitchFamily="2" charset="2"/>
              <a:buChar char="q"/>
            </a:pPr>
            <a:r>
              <a:rPr lang="tr-TR" dirty="0" smtClean="0">
                <a:latin typeface="Comic Sans MS" panose="030F0702030302020204" pitchFamily="66" charset="0"/>
              </a:rPr>
              <a:t> </a:t>
            </a:r>
            <a:r>
              <a:rPr lang="tr-TR" dirty="0" err="1" smtClean="0">
                <a:latin typeface="Comic Sans MS" panose="030F0702030302020204" pitchFamily="66" charset="0"/>
              </a:rPr>
              <a:t>Boşvermişlik,kabullenme</a:t>
            </a:r>
            <a:r>
              <a:rPr lang="tr-TR" dirty="0" smtClean="0">
                <a:latin typeface="Comic Sans MS" panose="030F0702030302020204" pitchFamily="66" charset="0"/>
              </a:rPr>
              <a:t>.</a:t>
            </a:r>
          </a:p>
          <a:p>
            <a:pPr>
              <a:buFont typeface="Wingdings" panose="05000000000000000000" pitchFamily="2" charset="2"/>
              <a:buChar char="q"/>
            </a:pPr>
            <a:endParaRPr lang="tr-TR" dirty="0"/>
          </a:p>
        </p:txBody>
      </p:sp>
      <p:sp>
        <p:nvSpPr>
          <p:cNvPr id="2" name="Başlık 1"/>
          <p:cNvSpPr>
            <a:spLocks noGrp="1"/>
          </p:cNvSpPr>
          <p:nvPr>
            <p:ph type="title"/>
          </p:nvPr>
        </p:nvSpPr>
        <p:spPr/>
        <p:txBody>
          <a:bodyPr/>
          <a:lstStyle/>
          <a:p>
            <a:pPr algn="l"/>
            <a:r>
              <a:rPr lang="tr-TR" dirty="0" smtClean="0">
                <a:solidFill>
                  <a:srgbClr val="FF0000"/>
                </a:solidFill>
                <a:latin typeface="Times New Roman" panose="02020603050405020304" pitchFamily="18" charset="0"/>
                <a:cs typeface="Times New Roman" panose="02020603050405020304" pitchFamily="18" charset="0"/>
              </a:rPr>
              <a:t>Aile/Veli açısından;</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18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anose="05000000000000000000" pitchFamily="2" charset="2"/>
              <a:buChar char="q"/>
            </a:pPr>
            <a:endParaRPr lang="tr-TR" dirty="0" smtClean="0">
              <a:latin typeface="Comic Sans MS" panose="030F0702030302020204" pitchFamily="66" charset="0"/>
            </a:endParaRPr>
          </a:p>
          <a:p>
            <a:pPr>
              <a:buFont typeface="Wingdings" panose="05000000000000000000" pitchFamily="2" charset="2"/>
              <a:buChar char="q"/>
            </a:pPr>
            <a:r>
              <a:rPr lang="tr-TR" dirty="0" smtClean="0">
                <a:latin typeface="Comic Sans MS" panose="030F0702030302020204" pitchFamily="66" charset="0"/>
              </a:rPr>
              <a:t> Müfredata uyar, dersimi anlatır çıkarım.</a:t>
            </a:r>
          </a:p>
          <a:p>
            <a:pPr>
              <a:buFont typeface="Wingdings" panose="05000000000000000000" pitchFamily="2" charset="2"/>
              <a:buChar char="q"/>
            </a:pPr>
            <a:r>
              <a:rPr lang="tr-TR" dirty="0">
                <a:latin typeface="Comic Sans MS" panose="030F0702030302020204" pitchFamily="66" charset="0"/>
              </a:rPr>
              <a:t> </a:t>
            </a:r>
            <a:r>
              <a:rPr lang="tr-TR" dirty="0" smtClean="0">
                <a:latin typeface="Comic Sans MS" panose="030F0702030302020204" pitchFamily="66" charset="0"/>
              </a:rPr>
              <a:t>Kendisine zarar vermesin yeter.</a:t>
            </a:r>
          </a:p>
          <a:p>
            <a:pPr>
              <a:buFont typeface="Wingdings" panose="05000000000000000000" pitchFamily="2" charset="2"/>
              <a:buChar char="q"/>
            </a:pPr>
            <a:r>
              <a:rPr lang="tr-TR" dirty="0">
                <a:latin typeface="Comic Sans MS" panose="030F0702030302020204" pitchFamily="66" charset="0"/>
              </a:rPr>
              <a:t> S</a:t>
            </a:r>
            <a:r>
              <a:rPr lang="tr-TR" dirty="0" smtClean="0">
                <a:latin typeface="Comic Sans MS" panose="030F0702030302020204" pitchFamily="66" charset="0"/>
              </a:rPr>
              <a:t>orun bende değil öğrencide;</a:t>
            </a:r>
          </a:p>
          <a:p>
            <a:pPr>
              <a:buFont typeface="Wingdings" panose="05000000000000000000" pitchFamily="2" charset="2"/>
              <a:buChar char="q"/>
            </a:pPr>
            <a:r>
              <a:rPr lang="tr-TR" dirty="0">
                <a:latin typeface="Comic Sans MS" panose="030F0702030302020204" pitchFamily="66" charset="0"/>
              </a:rPr>
              <a:t> </a:t>
            </a:r>
            <a:r>
              <a:rPr lang="tr-TR" dirty="0" smtClean="0">
                <a:latin typeface="Comic Sans MS" panose="030F0702030302020204" pitchFamily="66" charset="0"/>
              </a:rPr>
              <a:t>Benim ilgilendiğim kadar ailesi ilgilenmiyor,</a:t>
            </a:r>
          </a:p>
          <a:p>
            <a:pPr marL="0" indent="0">
              <a:buNone/>
            </a:pPr>
            <a:endParaRPr lang="tr-TR" dirty="0" smtClean="0"/>
          </a:p>
          <a:p>
            <a:pPr>
              <a:buFont typeface="Wingdings" panose="05000000000000000000" pitchFamily="2" charset="2"/>
              <a:buChar char="q"/>
            </a:pPr>
            <a:endParaRPr lang="tr-TR" dirty="0"/>
          </a:p>
        </p:txBody>
      </p:sp>
      <p:sp>
        <p:nvSpPr>
          <p:cNvPr id="2" name="Başlık 1"/>
          <p:cNvSpPr>
            <a:spLocks noGrp="1"/>
          </p:cNvSpPr>
          <p:nvPr>
            <p:ph type="title"/>
          </p:nvPr>
        </p:nvSpPr>
        <p:spPr/>
        <p:txBody>
          <a:bodyPr/>
          <a:lstStyle/>
          <a:p>
            <a:pPr algn="l"/>
            <a:r>
              <a:rPr lang="tr-TR" dirty="0" smtClean="0">
                <a:solidFill>
                  <a:srgbClr val="FF0000"/>
                </a:solidFill>
                <a:latin typeface="Times New Roman" panose="02020603050405020304" pitchFamily="18" charset="0"/>
                <a:cs typeface="Times New Roman" panose="02020603050405020304" pitchFamily="18" charset="0"/>
              </a:rPr>
              <a:t>Öğretmen açısından;</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08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dirty="0" smtClean="0">
                <a:latin typeface="Comic Sans MS" panose="030F0702030302020204" pitchFamily="66" charset="0"/>
              </a:rPr>
              <a:t>Özel </a:t>
            </a:r>
            <a:r>
              <a:rPr lang="tr-TR" dirty="0" err="1" smtClean="0">
                <a:latin typeface="Comic Sans MS" panose="030F0702030302020204" pitchFamily="66" charset="0"/>
              </a:rPr>
              <a:t>gereksinimli</a:t>
            </a:r>
            <a:r>
              <a:rPr lang="tr-TR" dirty="0" smtClean="0">
                <a:latin typeface="Comic Sans MS" panose="030F0702030302020204" pitchFamily="66" charset="0"/>
              </a:rPr>
              <a:t> çocuklarda;</a:t>
            </a:r>
          </a:p>
          <a:p>
            <a:pPr>
              <a:buFont typeface="Wingdings" panose="05000000000000000000" pitchFamily="2" charset="2"/>
              <a:buChar char="q"/>
            </a:pPr>
            <a:r>
              <a:rPr lang="tr-TR" dirty="0" smtClean="0">
                <a:latin typeface="Comic Sans MS" panose="030F0702030302020204" pitchFamily="66" charset="0"/>
              </a:rPr>
              <a:t>Şikayet edemezler,</a:t>
            </a:r>
          </a:p>
          <a:p>
            <a:pPr>
              <a:buFont typeface="Wingdings" panose="05000000000000000000" pitchFamily="2" charset="2"/>
              <a:buChar char="q"/>
            </a:pPr>
            <a:r>
              <a:rPr lang="tr-TR" dirty="0" smtClean="0">
                <a:latin typeface="Comic Sans MS" panose="030F0702030302020204" pitchFamily="66" charset="0"/>
              </a:rPr>
              <a:t>Kendisine sunulan eğitimin doğruluğunu ya da yanlışlığını sorgulayamazlar,</a:t>
            </a:r>
          </a:p>
          <a:p>
            <a:pPr>
              <a:buFont typeface="Wingdings" panose="05000000000000000000" pitchFamily="2" charset="2"/>
              <a:buChar char="q"/>
            </a:pPr>
            <a:r>
              <a:rPr lang="tr-TR" dirty="0" smtClean="0">
                <a:latin typeface="Comic Sans MS" panose="030F0702030302020204" pitchFamily="66" charset="0"/>
              </a:rPr>
              <a:t>Tercih hakları yoktur,</a:t>
            </a:r>
          </a:p>
          <a:p>
            <a:pPr>
              <a:buFont typeface="Wingdings" panose="05000000000000000000" pitchFamily="2" charset="2"/>
              <a:buChar char="q"/>
            </a:pPr>
            <a:r>
              <a:rPr lang="tr-TR" dirty="0" smtClean="0">
                <a:latin typeface="Comic Sans MS" panose="030F0702030302020204" pitchFamily="66" charset="0"/>
              </a:rPr>
              <a:t>Eğitim yöntemlerini seçme  ve bunların etkililiğini sınama bilinçleri yoktur.</a:t>
            </a:r>
          </a:p>
          <a:p>
            <a:pPr marL="0" indent="0">
              <a:buNone/>
            </a:pPr>
            <a:endParaRPr lang="tr-TR" dirty="0"/>
          </a:p>
        </p:txBody>
      </p:sp>
      <p:sp>
        <p:nvSpPr>
          <p:cNvPr id="2" name="Başlık 1"/>
          <p:cNvSpPr>
            <a:spLocks noGrp="1"/>
          </p:cNvSpPr>
          <p:nvPr>
            <p:ph type="title"/>
          </p:nvPr>
        </p:nvSpPr>
        <p:spPr/>
        <p:txBody>
          <a:bodyPr/>
          <a:lstStyle/>
          <a:p>
            <a:pPr algn="l"/>
            <a:r>
              <a:rPr lang="tr-TR" dirty="0" smtClean="0">
                <a:solidFill>
                  <a:srgbClr val="FF0000"/>
                </a:solidFill>
                <a:latin typeface="Times New Roman" panose="02020603050405020304" pitchFamily="18" charset="0"/>
                <a:cs typeface="Times New Roman" panose="02020603050405020304" pitchFamily="18" charset="0"/>
              </a:rPr>
              <a:t>SONUÇ;</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74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buFont typeface="Wingdings" panose="05000000000000000000" pitchFamily="2" charset="2"/>
              <a:buChar char="q"/>
            </a:pPr>
            <a:r>
              <a:rPr lang="tr-TR" dirty="0" smtClean="0"/>
              <a:t> </a:t>
            </a:r>
            <a:r>
              <a:rPr lang="tr-TR" dirty="0" smtClean="0">
                <a:latin typeface="Comic Sans MS" panose="030F0702030302020204" pitchFamily="66" charset="0"/>
              </a:rPr>
              <a:t>Çünkü yaşam ve beklentiler  O’ </a:t>
            </a:r>
            <a:r>
              <a:rPr lang="tr-TR" dirty="0" err="1" smtClean="0">
                <a:latin typeface="Comic Sans MS" panose="030F0702030302020204" pitchFamily="66" charset="0"/>
              </a:rPr>
              <a:t>nun</a:t>
            </a:r>
            <a:r>
              <a:rPr lang="tr-TR" dirty="0" smtClean="0">
                <a:latin typeface="Comic Sans MS" panose="030F0702030302020204" pitchFamily="66" charset="0"/>
              </a:rPr>
              <a:t> dışında şekillenir,</a:t>
            </a:r>
          </a:p>
          <a:p>
            <a:pPr>
              <a:buFont typeface="Wingdings" panose="05000000000000000000" pitchFamily="2" charset="2"/>
              <a:buChar char="q"/>
            </a:pPr>
            <a:r>
              <a:rPr lang="tr-TR" dirty="0">
                <a:latin typeface="Comic Sans MS" panose="030F0702030302020204" pitchFamily="66" charset="0"/>
              </a:rPr>
              <a:t>  </a:t>
            </a:r>
            <a:r>
              <a:rPr lang="tr-TR" dirty="0" smtClean="0">
                <a:latin typeface="Comic Sans MS" panose="030F0702030302020204" pitchFamily="66" charset="0"/>
              </a:rPr>
              <a:t>O’ </a:t>
            </a:r>
            <a:r>
              <a:rPr lang="tr-TR" dirty="0" err="1" smtClean="0">
                <a:latin typeface="Comic Sans MS" panose="030F0702030302020204" pitchFamily="66" charset="0"/>
              </a:rPr>
              <a:t>nun</a:t>
            </a:r>
            <a:r>
              <a:rPr lang="tr-TR" dirty="0" smtClean="0">
                <a:latin typeface="Comic Sans MS" panose="030F0702030302020204" pitchFamily="66" charset="0"/>
              </a:rPr>
              <a:t> ne yapması gerektiğine;</a:t>
            </a:r>
          </a:p>
          <a:p>
            <a:pPr>
              <a:buFont typeface="Wingdings" panose="05000000000000000000" pitchFamily="2" charset="2"/>
              <a:buChar char="q"/>
            </a:pPr>
            <a:r>
              <a:rPr lang="tr-TR" dirty="0">
                <a:latin typeface="Comic Sans MS" panose="030F0702030302020204" pitchFamily="66" charset="0"/>
              </a:rPr>
              <a:t> </a:t>
            </a:r>
            <a:r>
              <a:rPr lang="tr-TR" dirty="0" smtClean="0">
                <a:latin typeface="Comic Sans MS" panose="030F0702030302020204" pitchFamily="66" charset="0"/>
              </a:rPr>
              <a:t>Nasıl yapması gerektiğine,</a:t>
            </a:r>
          </a:p>
          <a:p>
            <a:pPr>
              <a:buFont typeface="Wingdings" panose="05000000000000000000" pitchFamily="2" charset="2"/>
              <a:buChar char="q"/>
            </a:pPr>
            <a:r>
              <a:rPr lang="tr-TR" dirty="0" smtClean="0">
                <a:latin typeface="Comic Sans MS" panose="030F0702030302020204" pitchFamily="66" charset="0"/>
              </a:rPr>
              <a:t> İhtiyaçlarını ne zaman gidereceğine dahi;</a:t>
            </a:r>
          </a:p>
          <a:p>
            <a:pPr>
              <a:buFont typeface="Wingdings" panose="05000000000000000000" pitchFamily="2" charset="2"/>
              <a:buChar char="q"/>
            </a:pPr>
            <a:endParaRPr lang="tr-TR" dirty="0">
              <a:latin typeface="Comic Sans MS" panose="030F0702030302020204" pitchFamily="66" charset="0"/>
            </a:endParaRPr>
          </a:p>
          <a:p>
            <a:pPr>
              <a:buFont typeface="Wingdings" panose="05000000000000000000" pitchFamily="2" charset="2"/>
              <a:buChar char="q"/>
            </a:pPr>
            <a:r>
              <a:rPr lang="tr-TR" u="sng" dirty="0" smtClean="0">
                <a:latin typeface="Comic Sans MS" panose="030F0702030302020204" pitchFamily="66" charset="0"/>
              </a:rPr>
              <a:t>Ailesi, Öğretmeni ya da bir başkası karar verir.</a:t>
            </a:r>
            <a:endParaRPr lang="tr-TR" u="sng" dirty="0">
              <a:latin typeface="Comic Sans MS" panose="030F0702030302020204" pitchFamily="66" charset="0"/>
            </a:endParaRPr>
          </a:p>
        </p:txBody>
      </p:sp>
      <p:sp>
        <p:nvSpPr>
          <p:cNvPr id="2" name="Başlık 1"/>
          <p:cNvSpPr>
            <a:spLocks noGrp="1"/>
          </p:cNvSpPr>
          <p:nvPr>
            <p:ph type="title"/>
          </p:nvPr>
        </p:nvSpPr>
        <p:spPr/>
        <p:txBody>
          <a:bodyPr/>
          <a:lstStyle/>
          <a:p>
            <a:pPr algn="l"/>
            <a:r>
              <a:rPr lang="tr-TR" dirty="0" smtClean="0">
                <a:solidFill>
                  <a:srgbClr val="FF0000"/>
                </a:solidFill>
                <a:latin typeface="Times New Roman" panose="02020603050405020304" pitchFamily="18" charset="0"/>
                <a:cs typeface="Times New Roman" panose="02020603050405020304" pitchFamily="18" charset="0"/>
              </a:rPr>
              <a:t>SONUÇ;</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09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buNone/>
            </a:pPr>
            <a:r>
              <a:rPr lang="tr-TR" dirty="0" smtClean="0">
                <a:latin typeface="Comic Sans MS" panose="030F0702030302020204" pitchFamily="66" charset="0"/>
              </a:rPr>
              <a:t>Özel </a:t>
            </a:r>
            <a:r>
              <a:rPr lang="tr-TR" dirty="0" err="1" smtClean="0">
                <a:latin typeface="Comic Sans MS" panose="030F0702030302020204" pitchFamily="66" charset="0"/>
              </a:rPr>
              <a:t>gereksinimli</a:t>
            </a:r>
            <a:r>
              <a:rPr lang="tr-TR" dirty="0" smtClean="0">
                <a:latin typeface="Comic Sans MS" panose="030F0702030302020204" pitchFamily="66" charset="0"/>
              </a:rPr>
              <a:t> öğrenci ile çalışacak kişi kendine şu 2 soruyu sormalıdır;</a:t>
            </a:r>
          </a:p>
          <a:p>
            <a:pPr marL="0" indent="0">
              <a:buNone/>
            </a:pPr>
            <a:endParaRPr lang="tr-TR" dirty="0">
              <a:latin typeface="Comic Sans MS" panose="030F0702030302020204" pitchFamily="66" charset="0"/>
            </a:endParaRPr>
          </a:p>
          <a:p>
            <a:pPr>
              <a:buFont typeface="Wingdings" panose="05000000000000000000" pitchFamily="2" charset="2"/>
              <a:buChar char="q"/>
            </a:pPr>
            <a:r>
              <a:rPr lang="tr-TR" dirty="0" smtClean="0">
                <a:latin typeface="Comic Sans MS" panose="030F0702030302020204" pitchFamily="66" charset="0"/>
              </a:rPr>
              <a:t> Doğru yaklaşımları sergiliyor muyum?</a:t>
            </a:r>
          </a:p>
          <a:p>
            <a:pPr>
              <a:buFont typeface="Wingdings" panose="05000000000000000000" pitchFamily="2" charset="2"/>
              <a:buChar char="q"/>
            </a:pPr>
            <a:r>
              <a:rPr lang="tr-TR" dirty="0">
                <a:latin typeface="Comic Sans MS" panose="030F0702030302020204" pitchFamily="66" charset="0"/>
              </a:rPr>
              <a:t> </a:t>
            </a:r>
            <a:r>
              <a:rPr lang="tr-TR" dirty="0" smtClean="0">
                <a:latin typeface="Comic Sans MS" panose="030F0702030302020204" pitchFamily="66" charset="0"/>
              </a:rPr>
              <a:t>Uyguladıklarımı doğru yapıyor muyum?</a:t>
            </a:r>
          </a:p>
          <a:p>
            <a:pPr>
              <a:buFont typeface="Wingdings" panose="05000000000000000000" pitchFamily="2" charset="2"/>
              <a:buChar char="q"/>
            </a:pPr>
            <a:endParaRPr lang="tr-TR" dirty="0" smtClean="0">
              <a:latin typeface="Comic Sans MS" panose="030F0702030302020204" pitchFamily="66" charset="0"/>
            </a:endParaRPr>
          </a:p>
          <a:p>
            <a:pPr marL="0" indent="0">
              <a:buNone/>
            </a:pPr>
            <a:r>
              <a:rPr lang="tr-TR" dirty="0" smtClean="0">
                <a:latin typeface="Comic Sans MS" panose="030F0702030302020204" pitchFamily="66" charset="0"/>
              </a:rPr>
              <a:t>Cevabınız </a:t>
            </a:r>
            <a:r>
              <a:rPr lang="tr-TR" dirty="0" smtClean="0">
                <a:solidFill>
                  <a:srgbClr val="FF0000"/>
                </a:solidFill>
                <a:latin typeface="Comic Sans MS" panose="030F0702030302020204" pitchFamily="66" charset="0"/>
              </a:rPr>
              <a:t>EVET</a:t>
            </a:r>
            <a:r>
              <a:rPr lang="tr-TR" dirty="0" smtClean="0">
                <a:latin typeface="Comic Sans MS" panose="030F0702030302020204" pitchFamily="66" charset="0"/>
              </a:rPr>
              <a:t> ise; etik davranışlar sergiliyorsunuzdur…</a:t>
            </a:r>
            <a:endParaRPr lang="tr-TR" dirty="0">
              <a:latin typeface="Comic Sans MS" panose="030F0702030302020204" pitchFamily="66" charset="0"/>
            </a:endParaRPr>
          </a:p>
        </p:txBody>
      </p:sp>
      <p:sp>
        <p:nvSpPr>
          <p:cNvPr id="2" name="Başlık 1"/>
          <p:cNvSpPr>
            <a:spLocks noGrp="1"/>
          </p:cNvSpPr>
          <p:nvPr>
            <p:ph type="title"/>
          </p:nvPr>
        </p:nvSpPr>
        <p:spPr/>
        <p:txBody>
          <a:bodyPr/>
          <a:lstStyle/>
          <a:p>
            <a:pPr algn="l"/>
            <a:r>
              <a:rPr lang="tr-TR" dirty="0" smtClean="0">
                <a:solidFill>
                  <a:srgbClr val="FF0000"/>
                </a:solidFill>
                <a:latin typeface="Times New Roman" panose="02020603050405020304" pitchFamily="18" charset="0"/>
                <a:cs typeface="Times New Roman" panose="02020603050405020304" pitchFamily="18" charset="0"/>
              </a:rPr>
              <a:t>SONUÇ;</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446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4149080"/>
            <a:ext cx="6400800" cy="685800"/>
          </a:xfrm>
        </p:spPr>
        <p:txBody>
          <a:bodyPr>
            <a:noAutofit/>
          </a:bodyPr>
          <a:lstStyle/>
          <a:p>
            <a:r>
              <a:rPr lang="tr-TR" sz="8000" b="1" dirty="0" smtClean="0"/>
              <a:t>Özel </a:t>
            </a:r>
            <a:r>
              <a:rPr lang="tr-TR" sz="5400" b="1" dirty="0" smtClean="0"/>
              <a:t>eğitimde ETİK DEĞERLER</a:t>
            </a:r>
            <a:endParaRPr lang="tr-TR" sz="5400" b="1" dirty="0"/>
          </a:p>
        </p:txBody>
      </p:sp>
    </p:spTree>
    <p:extLst>
      <p:ext uri="{BB962C8B-B14F-4D97-AF65-F5344CB8AC3E}">
        <p14:creationId xmlns:p14="http://schemas.microsoft.com/office/powerpoint/2010/main" val="3523124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2578" y="0"/>
            <a:ext cx="6266835" cy="1524000"/>
          </a:xfrm>
        </p:spPr>
        <p:txBody>
          <a:bodyPr>
            <a:normAutofit/>
          </a:bodyPr>
          <a:lstStyle/>
          <a:p>
            <a:pPr algn="ctr"/>
            <a:r>
              <a:rPr lang="tr-TR" sz="3600" b="1" dirty="0" smtClean="0">
                <a:solidFill>
                  <a:srgbClr val="92D050"/>
                </a:solidFill>
                <a:latin typeface="Times New Roman" panose="02020603050405020304" pitchFamily="18" charset="0"/>
                <a:cs typeface="Times New Roman" panose="02020603050405020304" pitchFamily="18" charset="0"/>
              </a:rPr>
              <a:t>ETİK KURALLARI</a:t>
            </a:r>
            <a:endParaRPr lang="tr-TR" sz="3600" b="1" dirty="0">
              <a:solidFill>
                <a:srgbClr val="92D05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1124744"/>
            <a:ext cx="7704856" cy="5256584"/>
          </a:xfrm>
        </p:spPr>
        <p:txBody>
          <a:bodyPr>
            <a:normAutofit/>
          </a:bodyPr>
          <a:lstStyle/>
          <a:p>
            <a:pPr marL="0" indent="0">
              <a:buNone/>
            </a:pPr>
            <a:r>
              <a:rPr lang="tr-TR" sz="2800" b="1" dirty="0">
                <a:solidFill>
                  <a:srgbClr val="FF0000"/>
                </a:solidFill>
              </a:rPr>
              <a:t>Ortak etik kurallar(değerler):</a:t>
            </a:r>
          </a:p>
          <a:p>
            <a:r>
              <a:rPr lang="tr-TR" sz="2400" b="1" dirty="0" smtClean="0">
                <a:solidFill>
                  <a:srgbClr val="FF0000"/>
                </a:solidFill>
              </a:rPr>
              <a:t>Doğruluk</a:t>
            </a:r>
            <a:r>
              <a:rPr lang="tr-TR" sz="2400" b="1" dirty="0">
                <a:solidFill>
                  <a:srgbClr val="FF0000"/>
                </a:solidFill>
              </a:rPr>
              <a:t>, dürüstlük</a:t>
            </a:r>
          </a:p>
          <a:p>
            <a:r>
              <a:rPr lang="tr-TR" sz="2400" b="1" dirty="0" smtClean="0">
                <a:solidFill>
                  <a:srgbClr val="FF0000"/>
                </a:solidFill>
              </a:rPr>
              <a:t>Güvenilir </a:t>
            </a:r>
            <a:r>
              <a:rPr lang="tr-TR" sz="2400" b="1" dirty="0">
                <a:solidFill>
                  <a:srgbClr val="FF0000"/>
                </a:solidFill>
              </a:rPr>
              <a:t>olma</a:t>
            </a:r>
          </a:p>
          <a:p>
            <a:r>
              <a:rPr lang="tr-TR" sz="2400" b="1" dirty="0" smtClean="0">
                <a:solidFill>
                  <a:srgbClr val="FF0000"/>
                </a:solidFill>
              </a:rPr>
              <a:t>Sadakat</a:t>
            </a:r>
            <a:endParaRPr lang="tr-TR" sz="2400" b="1" dirty="0">
              <a:solidFill>
                <a:srgbClr val="FF0000"/>
              </a:solidFill>
            </a:endParaRPr>
          </a:p>
          <a:p>
            <a:r>
              <a:rPr lang="tr-TR" sz="2400" b="1" dirty="0" smtClean="0">
                <a:solidFill>
                  <a:srgbClr val="FF0000"/>
                </a:solidFill>
              </a:rPr>
              <a:t>Adalet</a:t>
            </a:r>
            <a:endParaRPr lang="tr-TR" sz="2400" b="1" dirty="0">
              <a:solidFill>
                <a:srgbClr val="FF0000"/>
              </a:solidFill>
            </a:endParaRPr>
          </a:p>
          <a:p>
            <a:r>
              <a:rPr lang="tr-TR" sz="2400" b="1" dirty="0" smtClean="0">
                <a:solidFill>
                  <a:srgbClr val="FF0000"/>
                </a:solidFill>
              </a:rPr>
              <a:t>Başkalarına </a:t>
            </a:r>
            <a:r>
              <a:rPr lang="tr-TR" sz="2400" b="1" dirty="0">
                <a:solidFill>
                  <a:srgbClr val="FF0000"/>
                </a:solidFill>
              </a:rPr>
              <a:t>yardım etme</a:t>
            </a:r>
          </a:p>
          <a:p>
            <a:r>
              <a:rPr lang="tr-TR" sz="2400" b="1" dirty="0" smtClean="0">
                <a:solidFill>
                  <a:srgbClr val="FF0000"/>
                </a:solidFill>
              </a:rPr>
              <a:t>Başkalarına </a:t>
            </a:r>
            <a:r>
              <a:rPr lang="tr-TR" sz="2400" b="1" dirty="0">
                <a:solidFill>
                  <a:srgbClr val="FF0000"/>
                </a:solidFill>
              </a:rPr>
              <a:t>saygı gösterme</a:t>
            </a:r>
          </a:p>
          <a:p>
            <a:r>
              <a:rPr lang="tr-TR" sz="2400" b="1" dirty="0" smtClean="0">
                <a:solidFill>
                  <a:srgbClr val="FF0000"/>
                </a:solidFill>
              </a:rPr>
              <a:t>Vatandaşlık </a:t>
            </a:r>
            <a:r>
              <a:rPr lang="tr-TR" sz="2400" b="1" dirty="0">
                <a:solidFill>
                  <a:srgbClr val="FF0000"/>
                </a:solidFill>
              </a:rPr>
              <a:t>sorumluluğuna sahip olma</a:t>
            </a:r>
          </a:p>
          <a:p>
            <a:pPr marL="0" indent="0">
              <a:buNone/>
            </a:pPr>
            <a:endParaRPr lang="tr-TR" sz="2800" b="1" dirty="0">
              <a:solidFill>
                <a:schemeClr val="accent3">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53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9592" y="332656"/>
            <a:ext cx="6266835" cy="1524000"/>
          </a:xfrm>
        </p:spPr>
        <p:txBody>
          <a:bodyPr>
            <a:normAutofit/>
          </a:bodyPr>
          <a:lstStyle/>
          <a:p>
            <a:pPr algn="ctr"/>
            <a:r>
              <a:rPr lang="tr-TR" sz="3600" b="1" dirty="0" smtClean="0">
                <a:latin typeface="Times New Roman" panose="02020603050405020304" pitchFamily="18" charset="0"/>
                <a:cs typeface="Times New Roman" panose="02020603050405020304" pitchFamily="18" charset="0"/>
              </a:rPr>
              <a:t>ETİK KURALLARI</a:t>
            </a:r>
            <a:endParaRPr lang="tr-TR" sz="36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83568" y="1124744"/>
            <a:ext cx="7704856" cy="5256584"/>
          </a:xfrm>
        </p:spPr>
        <p:txBody>
          <a:bodyPr>
            <a:normAutofit fontScale="85000" lnSpcReduction="20000"/>
          </a:bodyPr>
          <a:lstStyle/>
          <a:p>
            <a:pPr marL="0" indent="0">
              <a:buNone/>
            </a:pPr>
            <a:endParaRPr lang="tr-TR" sz="2800" dirty="0"/>
          </a:p>
          <a:p>
            <a:r>
              <a:rPr lang="tr-TR" sz="2800" b="1" dirty="0" smtClean="0">
                <a:solidFill>
                  <a:srgbClr val="FF0000"/>
                </a:solidFill>
              </a:rPr>
              <a:t>Yalan </a:t>
            </a:r>
            <a:r>
              <a:rPr lang="tr-TR" sz="2800" b="1" dirty="0">
                <a:solidFill>
                  <a:srgbClr val="FF0000"/>
                </a:solidFill>
              </a:rPr>
              <a:t>söylememe</a:t>
            </a:r>
          </a:p>
          <a:p>
            <a:r>
              <a:rPr lang="tr-TR" sz="2800" b="1" dirty="0" smtClean="0">
                <a:solidFill>
                  <a:srgbClr val="FF0000"/>
                </a:solidFill>
              </a:rPr>
              <a:t>Başkasının </a:t>
            </a:r>
            <a:r>
              <a:rPr lang="tr-TR" sz="2800" b="1" dirty="0">
                <a:solidFill>
                  <a:srgbClr val="FF0000"/>
                </a:solidFill>
              </a:rPr>
              <a:t>hakkını yememe</a:t>
            </a:r>
          </a:p>
          <a:p>
            <a:r>
              <a:rPr lang="tr-TR" sz="2800" b="1" dirty="0" smtClean="0">
                <a:solidFill>
                  <a:srgbClr val="FF0000"/>
                </a:solidFill>
              </a:rPr>
              <a:t>Karşısındakinin </a:t>
            </a:r>
            <a:r>
              <a:rPr lang="tr-TR" sz="2800" b="1" dirty="0">
                <a:solidFill>
                  <a:srgbClr val="FF0000"/>
                </a:solidFill>
              </a:rPr>
              <a:t>güç durumundan yararlanmama</a:t>
            </a:r>
          </a:p>
          <a:p>
            <a:r>
              <a:rPr lang="tr-TR" sz="2800" b="1" dirty="0" smtClean="0">
                <a:solidFill>
                  <a:srgbClr val="FF0000"/>
                </a:solidFill>
              </a:rPr>
              <a:t>Acısı </a:t>
            </a:r>
            <a:r>
              <a:rPr lang="tr-TR" sz="2800" b="1" dirty="0">
                <a:solidFill>
                  <a:srgbClr val="FF0000"/>
                </a:solidFill>
              </a:rPr>
              <a:t>olanın acısını paylaşma</a:t>
            </a:r>
          </a:p>
          <a:p>
            <a:r>
              <a:rPr lang="tr-TR" sz="2800" b="1" dirty="0" smtClean="0">
                <a:solidFill>
                  <a:srgbClr val="FF0000"/>
                </a:solidFill>
              </a:rPr>
              <a:t>Dayanışma</a:t>
            </a:r>
            <a:endParaRPr lang="tr-TR" sz="2800" b="1" dirty="0">
              <a:solidFill>
                <a:srgbClr val="FF0000"/>
              </a:solidFill>
            </a:endParaRPr>
          </a:p>
          <a:p>
            <a:r>
              <a:rPr lang="tr-TR" sz="2800" b="1" dirty="0" smtClean="0">
                <a:solidFill>
                  <a:srgbClr val="FF0000"/>
                </a:solidFill>
              </a:rPr>
              <a:t>Bireylerin </a:t>
            </a:r>
            <a:r>
              <a:rPr lang="tr-TR" sz="2800" b="1" dirty="0">
                <a:solidFill>
                  <a:srgbClr val="FF0000"/>
                </a:solidFill>
              </a:rPr>
              <a:t>eşitliğinin kabul edilmesi</a:t>
            </a:r>
          </a:p>
          <a:p>
            <a:r>
              <a:rPr lang="tr-TR" sz="2800" b="1" dirty="0" smtClean="0">
                <a:solidFill>
                  <a:srgbClr val="FF0000"/>
                </a:solidFill>
              </a:rPr>
              <a:t>Kaynakların </a:t>
            </a:r>
            <a:r>
              <a:rPr lang="tr-TR" sz="2800" b="1" dirty="0">
                <a:solidFill>
                  <a:srgbClr val="FF0000"/>
                </a:solidFill>
              </a:rPr>
              <a:t>adil dağıtılması</a:t>
            </a:r>
          </a:p>
          <a:p>
            <a:r>
              <a:rPr lang="tr-TR" sz="2800" b="1" dirty="0" smtClean="0">
                <a:solidFill>
                  <a:srgbClr val="FF0000"/>
                </a:solidFill>
              </a:rPr>
              <a:t>Mükemmeliyeti </a:t>
            </a:r>
            <a:r>
              <a:rPr lang="tr-TR" sz="2800" b="1" dirty="0">
                <a:solidFill>
                  <a:srgbClr val="FF0000"/>
                </a:solidFill>
              </a:rPr>
              <a:t>arama </a:t>
            </a:r>
          </a:p>
          <a:p>
            <a:pPr marL="0" indent="0">
              <a:buNone/>
            </a:pPr>
            <a:endParaRPr lang="tr-TR"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2710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 y="19651"/>
            <a:ext cx="9326401" cy="683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397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71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504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052736"/>
            <a:ext cx="6400800" cy="4433665"/>
          </a:xfrm>
        </p:spPr>
        <p:txBody>
          <a:bodyPr>
            <a:normAutofit/>
          </a:bodyPr>
          <a:lstStyle/>
          <a:p>
            <a:r>
              <a:rPr lang="tr-TR" dirty="0" smtClean="0"/>
              <a:t>Her meslek alanında olduğu gibi özel eğitimde belirli etik değerlere sahiptir.</a:t>
            </a:r>
          </a:p>
          <a:p>
            <a:r>
              <a:rPr lang="tr-TR" dirty="0" smtClean="0"/>
              <a:t>Çaba ,özveri ve sabır ister. Mecburiyet yoktur. Severek çalışılır.</a:t>
            </a:r>
          </a:p>
          <a:p>
            <a:r>
              <a:rPr lang="tr-TR" dirty="0" smtClean="0"/>
              <a:t>Öğretmen ve aile  ile bilgi alışverişi içinde olmak bireye yaklaşımı kolaylaştırır.</a:t>
            </a:r>
          </a:p>
          <a:p>
            <a:r>
              <a:rPr lang="tr-TR" dirty="0" smtClean="0"/>
              <a:t>Görev ihmale gelmez. Sorumluluk ister.</a:t>
            </a:r>
          </a:p>
          <a:p>
            <a:r>
              <a:rPr lang="tr-TR" dirty="0" smtClean="0"/>
              <a:t>Her bireye saygı gerektirir. Ayrımcılık yapılmaz.</a:t>
            </a:r>
          </a:p>
          <a:p>
            <a:r>
              <a:rPr lang="tr-TR" dirty="0" smtClean="0"/>
              <a:t>Bireysel farklılık.</a:t>
            </a:r>
          </a:p>
          <a:p>
            <a:r>
              <a:rPr lang="tr-TR" dirty="0" smtClean="0"/>
              <a:t>Altını ıslatma , salya, sümük , tükürme vb. davranışlara yaklaşım.</a:t>
            </a:r>
          </a:p>
          <a:p>
            <a:endParaRPr lang="tr-TR" dirty="0" smtClean="0"/>
          </a:p>
          <a:p>
            <a:endParaRPr lang="tr-TR" dirty="0"/>
          </a:p>
        </p:txBody>
      </p:sp>
    </p:spTree>
    <p:extLst>
      <p:ext uri="{BB962C8B-B14F-4D97-AF65-F5344CB8AC3E}">
        <p14:creationId xmlns:p14="http://schemas.microsoft.com/office/powerpoint/2010/main" val="2940095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412776"/>
            <a:ext cx="6400800" cy="3717776"/>
          </a:xfrm>
        </p:spPr>
        <p:txBody>
          <a:bodyPr>
            <a:noAutofit/>
          </a:bodyPr>
          <a:lstStyle/>
          <a:p>
            <a:r>
              <a:rPr lang="tr-TR" sz="6000" dirty="0" smtClean="0"/>
              <a:t>ÖZEL EĞİTİMİN İLKELERİ</a:t>
            </a:r>
            <a:endParaRPr lang="tr-TR" sz="6000" dirty="0"/>
          </a:p>
        </p:txBody>
      </p:sp>
    </p:spTree>
    <p:extLst>
      <p:ext uri="{BB962C8B-B14F-4D97-AF65-F5344CB8AC3E}">
        <p14:creationId xmlns:p14="http://schemas.microsoft.com/office/powerpoint/2010/main" val="2377546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24744"/>
            <a:ext cx="6400800" cy="4361657"/>
          </a:xfrm>
        </p:spPr>
        <p:txBody>
          <a:bodyPr>
            <a:normAutofit fontScale="92500"/>
          </a:bodyPr>
          <a:lstStyle/>
          <a:p>
            <a:r>
              <a:rPr lang="tr-TR" dirty="0"/>
              <a:t>Özür türü ne olursa olsun, her çocuğun eğitim hakkı vardır.</a:t>
            </a:r>
          </a:p>
          <a:p>
            <a:r>
              <a:rPr lang="tr-TR" dirty="0"/>
              <a:t>Özel eğitime erken başlamak esastır</a:t>
            </a:r>
            <a:r>
              <a:rPr lang="tr-TR" dirty="0" smtClean="0"/>
              <a:t>.</a:t>
            </a:r>
          </a:p>
          <a:p>
            <a:r>
              <a:rPr lang="tr-TR" dirty="0"/>
              <a:t>Özel eğitim hizmetleri, özel eğitim gerektiren bireyleri sosyal ve fiziksel çevrelerinden mümkün olduğu kadar ayırmadan plânlanır ve yürütülür. </a:t>
            </a:r>
            <a:endParaRPr lang="tr-TR" dirty="0" smtClean="0"/>
          </a:p>
          <a:p>
            <a:r>
              <a:rPr lang="tr-TR" dirty="0"/>
              <a:t>Özel eğitim gerektiren bireylerin, eğitsel performansları dikkate alınarak, amaç, muhteva ve öğretim süreçlerinde uyarlamalar yapılarak diğer bireylerle birlikte eğitilmelerine öncelik verilir</a:t>
            </a:r>
            <a:r>
              <a:rPr lang="tr-TR" dirty="0" smtClean="0"/>
              <a:t>.</a:t>
            </a:r>
          </a:p>
          <a:p>
            <a:r>
              <a:rPr lang="tr-TR" dirty="0"/>
              <a:t>Özel eğitim gerektiren bireylerin her tür ve kademedeki eğitimlerinin kesintisiz sürdürülebilmesi için her türlü rehabilitasyonlarını sağlayacak kurum ve kuruluşlarla iş birliği yapılır.</a:t>
            </a:r>
          </a:p>
        </p:txBody>
      </p:sp>
    </p:spTree>
    <p:extLst>
      <p:ext uri="{BB962C8B-B14F-4D97-AF65-F5344CB8AC3E}">
        <p14:creationId xmlns:p14="http://schemas.microsoft.com/office/powerpoint/2010/main" val="26995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052736"/>
            <a:ext cx="6400800" cy="4433665"/>
          </a:xfrm>
        </p:spPr>
        <p:txBody>
          <a:bodyPr/>
          <a:lstStyle/>
          <a:p>
            <a:r>
              <a:rPr lang="tr-TR" dirty="0"/>
              <a:t>Özel eğitim gerektiren bireyler için bireyselleştirilmiş eğitim plânı geliştirilmesi ve eğitim programlarının bireyselleştirilerek uygulanması esastır</a:t>
            </a:r>
            <a:r>
              <a:rPr lang="tr-TR" dirty="0" smtClean="0"/>
              <a:t>.</a:t>
            </a:r>
          </a:p>
          <a:p>
            <a:r>
              <a:rPr lang="tr-TR" dirty="0"/>
              <a:t>Ailelerin, özel eğitim sürecinin her boyutuna aktif katılımlarının sağlanması esastır</a:t>
            </a:r>
            <a:r>
              <a:rPr lang="tr-TR" dirty="0" smtClean="0"/>
              <a:t>.</a:t>
            </a:r>
          </a:p>
          <a:p>
            <a:r>
              <a:rPr lang="tr-TR" dirty="0"/>
              <a:t>Özel eğitim politikalarının geliştirilmesinde, özel eğitim gerektiren bireylerin örgütlerinin görüşlerine önem verilir</a:t>
            </a:r>
            <a:r>
              <a:rPr lang="tr-TR" dirty="0" smtClean="0"/>
              <a:t>.</a:t>
            </a:r>
          </a:p>
          <a:p>
            <a:r>
              <a:rPr lang="tr-TR" dirty="0"/>
              <a:t>Özel eğitim hizmetleri, özel eğitim gerektiren bireylerin toplumla etkileşim ve karşılıklı uyum sağlama sürecini kapsayacak şekilde plânlanır.</a:t>
            </a:r>
          </a:p>
        </p:txBody>
      </p:sp>
    </p:spTree>
    <p:extLst>
      <p:ext uri="{BB962C8B-B14F-4D97-AF65-F5344CB8AC3E}">
        <p14:creationId xmlns:p14="http://schemas.microsoft.com/office/powerpoint/2010/main" val="2909243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96752"/>
            <a:ext cx="6400800" cy="4289649"/>
          </a:xfrm>
        </p:spPr>
        <p:txBody>
          <a:bodyPr>
            <a:normAutofit/>
          </a:bodyPr>
          <a:lstStyle/>
          <a:p>
            <a:r>
              <a:rPr lang="tr-TR" sz="6000" b="1" dirty="0" smtClean="0"/>
              <a:t>Özel Eğitimin Önündeki Engeller</a:t>
            </a:r>
            <a:endParaRPr lang="tr-TR" sz="6000" b="1" dirty="0"/>
          </a:p>
        </p:txBody>
      </p:sp>
    </p:spTree>
    <p:extLst>
      <p:ext uri="{BB962C8B-B14F-4D97-AF65-F5344CB8AC3E}">
        <p14:creationId xmlns:p14="http://schemas.microsoft.com/office/powerpoint/2010/main" val="1033098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268760"/>
            <a:ext cx="6400800" cy="4217641"/>
          </a:xfrm>
        </p:spPr>
        <p:txBody>
          <a:bodyPr/>
          <a:lstStyle/>
          <a:p>
            <a:pPr indent="0">
              <a:buNone/>
            </a:pPr>
            <a:r>
              <a:rPr lang="tr-TR" dirty="0" smtClean="0"/>
              <a:t>Özel eğitime gereksinimi olan bireyler de </a:t>
            </a:r>
            <a:r>
              <a:rPr lang="tr-TR" dirty="0" err="1" smtClean="0"/>
              <a:t>aileleride</a:t>
            </a:r>
            <a:r>
              <a:rPr lang="tr-TR" dirty="0" smtClean="0"/>
              <a:t> birçok engel ile karşılaşmakta ve yıllarca bunlarla mücadele etmek zorunda kalmaktadır.</a:t>
            </a:r>
          </a:p>
          <a:p>
            <a:r>
              <a:rPr lang="tr-TR" dirty="0" smtClean="0"/>
              <a:t>Fiziksel engeller</a:t>
            </a:r>
          </a:p>
          <a:p>
            <a:r>
              <a:rPr lang="tr-TR" dirty="0" smtClean="0"/>
              <a:t>Eğitimci yetersizlikleri</a:t>
            </a:r>
          </a:p>
          <a:p>
            <a:r>
              <a:rPr lang="tr-TR" dirty="0" smtClean="0"/>
              <a:t>Özür türüne uygun eğitim alanı bulunmaması</a:t>
            </a:r>
          </a:p>
          <a:p>
            <a:r>
              <a:rPr lang="tr-TR" dirty="0" smtClean="0"/>
              <a:t>Aile desteğinin alınamaması</a:t>
            </a:r>
          </a:p>
          <a:p>
            <a:r>
              <a:rPr lang="tr-TR" dirty="0" smtClean="0"/>
              <a:t>Toplumsal yargılar –davranışlar </a:t>
            </a:r>
            <a:endParaRPr lang="tr-TR" dirty="0"/>
          </a:p>
        </p:txBody>
      </p:sp>
    </p:spTree>
    <p:extLst>
      <p:ext uri="{BB962C8B-B14F-4D97-AF65-F5344CB8AC3E}">
        <p14:creationId xmlns:p14="http://schemas.microsoft.com/office/powerpoint/2010/main" val="717906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60648"/>
            <a:ext cx="8908564" cy="6408712"/>
          </a:xfrm>
        </p:spPr>
      </p:pic>
    </p:spTree>
    <p:extLst>
      <p:ext uri="{BB962C8B-B14F-4D97-AF65-F5344CB8AC3E}">
        <p14:creationId xmlns:p14="http://schemas.microsoft.com/office/powerpoint/2010/main" val="4062214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052736"/>
            <a:ext cx="6400800" cy="4433665"/>
          </a:xfrm>
        </p:spPr>
        <p:txBody>
          <a:bodyPr>
            <a:normAutofit/>
          </a:bodyPr>
          <a:lstStyle/>
          <a:p>
            <a:r>
              <a:rPr lang="tr-TR" dirty="0"/>
              <a:t>ÖZEL EĞİTİM NEDİR?</a:t>
            </a:r>
          </a:p>
          <a:p>
            <a:r>
              <a:rPr lang="tr-TR" dirty="0" smtClean="0"/>
              <a:t>· </a:t>
            </a:r>
            <a:r>
              <a:rPr lang="tr-TR" dirty="0"/>
              <a:t>Çoğunluktan farklı ve özel eğitim ihtiyacı olan çocuklara sunulan,</a:t>
            </a:r>
          </a:p>
          <a:p>
            <a:r>
              <a:rPr lang="tr-TR" dirty="0"/>
              <a:t>· Özel yetenekli olanların, yetenekleri doğrultusunda en üst düzeye çıkmasını sağlayan,</a:t>
            </a:r>
          </a:p>
          <a:p>
            <a:r>
              <a:rPr lang="tr-TR" dirty="0"/>
              <a:t>· Yetersizliğin engele dönüşmesini önleyen,</a:t>
            </a:r>
          </a:p>
          <a:p>
            <a:r>
              <a:rPr lang="tr-TR" dirty="0"/>
              <a:t>· Engelli bireyi kendine yeterli hale getirerek toplumla kaynaşmasını ve bağımsız, üretici bireyler olmasını destekleyecek becerilerle donatılan eğitim olarak da tanımlanmaktadır.</a:t>
            </a:r>
          </a:p>
          <a:p>
            <a:endParaRPr lang="tr-TR" dirty="0"/>
          </a:p>
        </p:txBody>
      </p:sp>
    </p:spTree>
    <p:extLst>
      <p:ext uri="{BB962C8B-B14F-4D97-AF65-F5344CB8AC3E}">
        <p14:creationId xmlns:p14="http://schemas.microsoft.com/office/powerpoint/2010/main" val="301194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2204864"/>
            <a:ext cx="6400800" cy="3281537"/>
          </a:xfrm>
        </p:spPr>
        <p:txBody>
          <a:bodyPr/>
          <a:lstStyle/>
          <a:p>
            <a:r>
              <a:rPr lang="tr-TR" dirty="0" smtClean="0"/>
              <a:t>Özel eğitim bireye bağımsız yaşama becerisi kazandırma için yapılan çalışmalar bütünüdür.</a:t>
            </a:r>
          </a:p>
          <a:p>
            <a:r>
              <a:rPr lang="tr-TR" dirty="0" smtClean="0"/>
              <a:t>Bireyin her alanda gelişimini kapsar.</a:t>
            </a:r>
          </a:p>
          <a:p>
            <a:r>
              <a:rPr lang="tr-TR" dirty="0" smtClean="0"/>
              <a:t>Her alanda olduğu gibi bu alanda da gerek legal gerek illegal engeller mevcuttur. Aile , çevre, vb.</a:t>
            </a:r>
          </a:p>
          <a:p>
            <a:endParaRPr lang="tr-TR" dirty="0"/>
          </a:p>
        </p:txBody>
      </p:sp>
    </p:spTree>
    <p:extLst>
      <p:ext uri="{BB962C8B-B14F-4D97-AF65-F5344CB8AC3E}">
        <p14:creationId xmlns:p14="http://schemas.microsoft.com/office/powerpoint/2010/main" val="4261564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124744"/>
            <a:ext cx="6400800" cy="504056"/>
          </a:xfrm>
        </p:spPr>
        <p:txBody>
          <a:bodyPr>
            <a:normAutofit fontScale="90000"/>
          </a:bodyPr>
          <a:lstStyle/>
          <a:p>
            <a:r>
              <a:rPr lang="tr-TR" dirty="0" smtClean="0"/>
              <a:t>Engel Türleri</a:t>
            </a:r>
            <a:endParaRPr lang="tr-TR" dirty="0"/>
          </a:p>
        </p:txBody>
      </p:sp>
      <p:sp>
        <p:nvSpPr>
          <p:cNvPr id="3" name="İçerik Yer Tutucusu 2"/>
          <p:cNvSpPr>
            <a:spLocks noGrp="1"/>
          </p:cNvSpPr>
          <p:nvPr>
            <p:ph idx="1"/>
          </p:nvPr>
        </p:nvSpPr>
        <p:spPr>
          <a:xfrm>
            <a:off x="1371600" y="1700808"/>
            <a:ext cx="6440760" cy="3785593"/>
          </a:xfrm>
        </p:spPr>
        <p:txBody>
          <a:bodyPr>
            <a:normAutofit fontScale="92500" lnSpcReduction="10000"/>
          </a:bodyPr>
          <a:lstStyle/>
          <a:p>
            <a:r>
              <a:rPr lang="tr-TR" b="1" dirty="0"/>
              <a:t>Zihinsel </a:t>
            </a:r>
            <a:r>
              <a:rPr lang="tr-TR" b="1" dirty="0" smtClean="0"/>
              <a:t>engel (hafif-orta –ağır)</a:t>
            </a:r>
            <a:endParaRPr lang="tr-TR" b="1" dirty="0"/>
          </a:p>
          <a:p>
            <a:r>
              <a:rPr lang="tr-TR" b="1" dirty="0"/>
              <a:t>Fiziksel engel</a:t>
            </a:r>
          </a:p>
          <a:p>
            <a:r>
              <a:rPr lang="tr-TR" b="1" dirty="0"/>
              <a:t>Görme </a:t>
            </a:r>
            <a:r>
              <a:rPr lang="tr-TR" b="1" dirty="0" smtClean="0"/>
              <a:t>engeli</a:t>
            </a:r>
            <a:endParaRPr lang="tr-TR" b="1" dirty="0"/>
          </a:p>
          <a:p>
            <a:r>
              <a:rPr lang="tr-TR" b="1" dirty="0"/>
              <a:t>İşitme </a:t>
            </a:r>
            <a:r>
              <a:rPr lang="tr-TR" b="1" dirty="0" smtClean="0"/>
              <a:t>engeli</a:t>
            </a:r>
            <a:endParaRPr lang="tr-TR" b="1" dirty="0"/>
          </a:p>
          <a:p>
            <a:r>
              <a:rPr lang="tr-TR" b="1" dirty="0" smtClean="0"/>
              <a:t>Özel </a:t>
            </a:r>
            <a:r>
              <a:rPr lang="tr-TR" b="1" dirty="0"/>
              <a:t>öğrenme </a:t>
            </a:r>
            <a:r>
              <a:rPr lang="tr-TR" b="1" dirty="0" smtClean="0"/>
              <a:t>güçlüğü (</a:t>
            </a:r>
            <a:r>
              <a:rPr lang="tr-TR" b="1" dirty="0" err="1" smtClean="0"/>
              <a:t>disleksi</a:t>
            </a:r>
            <a:r>
              <a:rPr lang="tr-TR" b="1" dirty="0" smtClean="0"/>
              <a:t>/ özgül öğrenme bozukluğu)</a:t>
            </a:r>
            <a:endParaRPr lang="tr-TR" b="1" dirty="0"/>
          </a:p>
          <a:p>
            <a:r>
              <a:rPr lang="tr-TR" b="1" dirty="0"/>
              <a:t>Spastik </a:t>
            </a:r>
            <a:r>
              <a:rPr lang="tr-TR" b="1" dirty="0" smtClean="0"/>
              <a:t>engel (</a:t>
            </a:r>
            <a:r>
              <a:rPr lang="tr-TR" b="1" dirty="0" err="1" smtClean="0"/>
              <a:t>cp</a:t>
            </a:r>
            <a:r>
              <a:rPr lang="tr-TR" b="1" dirty="0" smtClean="0"/>
              <a:t>)</a:t>
            </a:r>
            <a:endParaRPr lang="tr-TR" b="1" dirty="0"/>
          </a:p>
          <a:p>
            <a:r>
              <a:rPr lang="tr-TR" b="1" dirty="0"/>
              <a:t>Dikkat eksikliği </a:t>
            </a:r>
            <a:r>
              <a:rPr lang="tr-TR" b="1" dirty="0" err="1"/>
              <a:t>hiperaktivite</a:t>
            </a:r>
            <a:r>
              <a:rPr lang="tr-TR" b="1" dirty="0"/>
              <a:t> bozukluğu</a:t>
            </a:r>
          </a:p>
          <a:p>
            <a:r>
              <a:rPr lang="tr-TR" b="1" dirty="0"/>
              <a:t>Yaygın gelişimsel </a:t>
            </a:r>
            <a:r>
              <a:rPr lang="tr-TR" b="1" dirty="0" smtClean="0"/>
              <a:t>bozukluk (OTİZM)</a:t>
            </a:r>
            <a:endParaRPr lang="tr-TR" b="1" dirty="0"/>
          </a:p>
          <a:p>
            <a:r>
              <a:rPr lang="tr-TR" b="1" dirty="0"/>
              <a:t>dil ve konuşma </a:t>
            </a:r>
            <a:r>
              <a:rPr lang="tr-TR" b="1" dirty="0" smtClean="0"/>
              <a:t>bozukluğu(artikülasyon</a:t>
            </a:r>
            <a:r>
              <a:rPr lang="tr-TR" b="1" smtClean="0"/>
              <a:t>/ kekemelik)</a:t>
            </a:r>
            <a:endParaRPr lang="tr-TR" b="1" dirty="0"/>
          </a:p>
          <a:p>
            <a:endParaRPr lang="tr-TR" dirty="0"/>
          </a:p>
        </p:txBody>
      </p:sp>
    </p:spTree>
    <p:extLst>
      <p:ext uri="{BB962C8B-B14F-4D97-AF65-F5344CB8AC3E}">
        <p14:creationId xmlns:p14="http://schemas.microsoft.com/office/powerpoint/2010/main" val="1020166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Zİhİn</a:t>
            </a:r>
            <a:r>
              <a:rPr lang="tr-TR" dirty="0" smtClean="0"/>
              <a:t> ENGELLİLER VE ÖZELLİKLERİ</a:t>
            </a:r>
            <a:endParaRPr lang="tr-TR" dirty="0"/>
          </a:p>
        </p:txBody>
      </p:sp>
      <p:sp>
        <p:nvSpPr>
          <p:cNvPr id="3" name="İçerik Yer Tutucusu 2"/>
          <p:cNvSpPr>
            <a:spLocks noGrp="1"/>
          </p:cNvSpPr>
          <p:nvPr>
            <p:ph idx="1"/>
          </p:nvPr>
        </p:nvSpPr>
        <p:spPr/>
        <p:txBody>
          <a:bodyPr>
            <a:normAutofit lnSpcReduction="10000"/>
          </a:bodyPr>
          <a:lstStyle/>
          <a:p>
            <a:r>
              <a:rPr lang="tr-TR" dirty="0"/>
              <a:t>18 yaşından önce ortaya çıkan zihinsel işlevler ile kavramsal, sosyal ve pratik uyum becerilerinde anlamlı sınırlılıklar görülen yetersizlik </a:t>
            </a:r>
            <a:r>
              <a:rPr lang="tr-TR" dirty="0" smtClean="0"/>
              <a:t>durumudur.</a:t>
            </a:r>
          </a:p>
          <a:p>
            <a:r>
              <a:rPr lang="tr-TR" dirty="0" smtClean="0"/>
              <a:t>Hafif –orta – ağır ve çok ağır olarak sınıflandırılır.</a:t>
            </a:r>
          </a:p>
          <a:p>
            <a:r>
              <a:rPr lang="tr-TR" dirty="0"/>
              <a:t>Sağlık problemleri vardır. İç ve dış organlarda çeşitli deformasyonlar, diş çürümeleri, kafa ve vücut arasında oran farkı, görme ve işitme kusurları bulunabilir.</a:t>
            </a:r>
            <a:endParaRPr lang="tr-TR" dirty="0" smtClean="0"/>
          </a:p>
          <a:p>
            <a:endParaRPr lang="tr-TR" dirty="0"/>
          </a:p>
        </p:txBody>
      </p:sp>
    </p:spTree>
    <p:extLst>
      <p:ext uri="{BB962C8B-B14F-4D97-AF65-F5344CB8AC3E}">
        <p14:creationId xmlns:p14="http://schemas.microsoft.com/office/powerpoint/2010/main" val="631416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052736"/>
            <a:ext cx="6400800" cy="4433665"/>
          </a:xfrm>
        </p:spPr>
        <p:txBody>
          <a:bodyPr>
            <a:normAutofit lnSpcReduction="10000"/>
          </a:bodyPr>
          <a:lstStyle/>
          <a:p>
            <a:r>
              <a:rPr lang="tr-TR" dirty="0"/>
              <a:t>Bedensel gelişimleri yavaştır. </a:t>
            </a:r>
            <a:r>
              <a:rPr lang="tr-TR" dirty="0" err="1"/>
              <a:t>Psiko</a:t>
            </a:r>
            <a:r>
              <a:rPr lang="tr-TR" dirty="0"/>
              <a:t>-devimsel alanlarda gerilik gösterirler. El-göz koordinasyonunu güç sağlarlar. Büyük ve küçük kaslarını kullanma becerisini geç kazanırlar. Akademik kavramları geç ve güç öğrenirler</a:t>
            </a:r>
            <a:r>
              <a:rPr lang="tr-TR" dirty="0" smtClean="0"/>
              <a:t>.</a:t>
            </a:r>
          </a:p>
          <a:p>
            <a:r>
              <a:rPr lang="tr-TR" dirty="0"/>
              <a:t>İlgi süreleri kısa ve dikkatleri dağınıktır</a:t>
            </a:r>
            <a:r>
              <a:rPr lang="tr-TR" dirty="0" smtClean="0"/>
              <a:t>.</a:t>
            </a:r>
          </a:p>
          <a:p>
            <a:r>
              <a:rPr lang="tr-TR" dirty="0"/>
              <a:t>Ö</a:t>
            </a:r>
            <a:r>
              <a:rPr lang="tr-TR" dirty="0" smtClean="0"/>
              <a:t>ğrendiklerini </a:t>
            </a:r>
            <a:r>
              <a:rPr lang="tr-TR" dirty="0"/>
              <a:t>transfer etmede zorluk çekerler</a:t>
            </a:r>
            <a:r>
              <a:rPr lang="tr-TR" dirty="0" smtClean="0"/>
              <a:t>.</a:t>
            </a:r>
          </a:p>
          <a:p>
            <a:r>
              <a:rPr lang="tr-TR" dirty="0"/>
              <a:t>Somut kavramları daha iyi kavrarlar. Konuşma gelişimleri yavaş olup, geç konuşmaya başlarlar</a:t>
            </a:r>
            <a:r>
              <a:rPr lang="tr-TR" dirty="0" smtClean="0"/>
              <a:t>.</a:t>
            </a:r>
          </a:p>
          <a:p>
            <a:r>
              <a:rPr lang="tr-TR" dirty="0"/>
              <a:t>Yeni durumlara uymada zorluk çekerler</a:t>
            </a:r>
            <a:r>
              <a:rPr lang="tr-TR" dirty="0" smtClean="0"/>
              <a:t>.</a:t>
            </a:r>
          </a:p>
          <a:p>
            <a:r>
              <a:rPr lang="tr-TR" dirty="0"/>
              <a:t>Algıları, kavramları ve tepkileri basittir.</a:t>
            </a:r>
          </a:p>
          <a:p>
            <a:endParaRPr lang="tr-TR" dirty="0"/>
          </a:p>
        </p:txBody>
      </p:sp>
    </p:spTree>
    <p:extLst>
      <p:ext uri="{BB962C8B-B14F-4D97-AF65-F5344CB8AC3E}">
        <p14:creationId xmlns:p14="http://schemas.microsoft.com/office/powerpoint/2010/main" val="2098936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24744"/>
            <a:ext cx="6400800" cy="4361657"/>
          </a:xfrm>
        </p:spPr>
        <p:txBody>
          <a:bodyPr/>
          <a:lstStyle/>
          <a:p>
            <a:r>
              <a:rPr lang="tr-TR" dirty="0" smtClean="0"/>
              <a:t>Bellekleri zayıftır. Sosyal yaşamda zorluk yaşarlar. Kavramada, arkadaşlık kurmada zorluk çekerler.</a:t>
            </a:r>
          </a:p>
          <a:p>
            <a:endParaRPr lang="tr-TR" dirty="0"/>
          </a:p>
        </p:txBody>
      </p:sp>
      <p:pic>
        <p:nvPicPr>
          <p:cNvPr id="1026" name="Picture 2" descr="C:\Users\Yekta Yiğit\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492896"/>
            <a:ext cx="5472608" cy="301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096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1556792"/>
            <a:ext cx="6400800" cy="3744416"/>
          </a:xfrm>
        </p:spPr>
        <p:txBody>
          <a:bodyPr>
            <a:noAutofit/>
          </a:bodyPr>
          <a:lstStyle/>
          <a:p>
            <a:r>
              <a:rPr lang="tr-TR" sz="4800" b="1" dirty="0"/>
              <a:t>İŞİTME YETERSİZLİĞİ OLAN </a:t>
            </a:r>
            <a:r>
              <a:rPr lang="tr-TR" sz="4800" b="1" dirty="0" smtClean="0"/>
              <a:t>BİREYLER ve </a:t>
            </a:r>
            <a:r>
              <a:rPr lang="tr-TR" sz="4800" b="1" dirty="0" err="1" smtClean="0"/>
              <a:t>özellİklerİ</a:t>
            </a:r>
            <a:endParaRPr lang="tr-TR" sz="4800" b="1" dirty="0"/>
          </a:p>
        </p:txBody>
      </p:sp>
    </p:spTree>
    <p:extLst>
      <p:ext uri="{BB962C8B-B14F-4D97-AF65-F5344CB8AC3E}">
        <p14:creationId xmlns:p14="http://schemas.microsoft.com/office/powerpoint/2010/main" val="3214965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332656"/>
            <a:ext cx="8964488" cy="6525344"/>
          </a:xfrm>
        </p:spPr>
      </p:pic>
    </p:spTree>
    <p:extLst>
      <p:ext uri="{BB962C8B-B14F-4D97-AF65-F5344CB8AC3E}">
        <p14:creationId xmlns:p14="http://schemas.microsoft.com/office/powerpoint/2010/main" val="1605589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96752"/>
            <a:ext cx="6400800" cy="4289649"/>
          </a:xfrm>
        </p:spPr>
        <p:txBody>
          <a:bodyPr/>
          <a:lstStyle/>
          <a:p>
            <a:r>
              <a:rPr lang="tr-TR" dirty="0" smtClean="0"/>
              <a:t>İşitme duyarlılığını kısmen veya tamamen kaybetmiş olan bireylerdir.</a:t>
            </a:r>
          </a:p>
          <a:p>
            <a:r>
              <a:rPr lang="tr-TR" dirty="0" smtClean="0"/>
              <a:t>Kısmen de olsa zihin engelli bireylerdeki özellikleri taşırlar.</a:t>
            </a:r>
          </a:p>
          <a:p>
            <a:r>
              <a:rPr lang="tr-TR" dirty="0" smtClean="0"/>
              <a:t>İşitme cihazı ile duyabilen olduğu gibi cihaz ve operasyona rağmen işitme sağlanamayan bireyde vardır.</a:t>
            </a:r>
          </a:p>
          <a:p>
            <a:r>
              <a:rPr lang="tr-TR" dirty="0" smtClean="0"/>
              <a:t>Hafif –orta orta-ağır ve çok ağır olarak sınıflandırılır.</a:t>
            </a:r>
          </a:p>
          <a:p>
            <a:r>
              <a:rPr lang="tr-TR" dirty="0" smtClean="0"/>
              <a:t>Cihaz kullanamayan işaret dili yardımıyla iletişim kurar.</a:t>
            </a:r>
          </a:p>
          <a:p>
            <a:endParaRPr lang="tr-TR" dirty="0"/>
          </a:p>
        </p:txBody>
      </p:sp>
    </p:spTree>
    <p:extLst>
      <p:ext uri="{BB962C8B-B14F-4D97-AF65-F5344CB8AC3E}">
        <p14:creationId xmlns:p14="http://schemas.microsoft.com/office/powerpoint/2010/main" val="2950735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24744"/>
            <a:ext cx="6400800" cy="4361657"/>
          </a:xfrm>
        </p:spPr>
        <p:txBody>
          <a:bodyPr/>
          <a:lstStyle/>
          <a:p>
            <a:endParaRPr lang="tr-TR" dirty="0"/>
          </a:p>
        </p:txBody>
      </p:sp>
      <p:pic>
        <p:nvPicPr>
          <p:cNvPr id="2050" name="Picture 2" descr="C:\Users\Yekta Yiğit\Desktop\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246188"/>
            <a:ext cx="6185558" cy="419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5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400" dirty="0">
                <a:solidFill>
                  <a:srgbClr val="FF0000"/>
                </a:solidFill>
                <a:latin typeface="Book Antiqua"/>
              </a:rPr>
              <a:t>Etik Nedir?</a:t>
            </a:r>
            <a:endParaRPr lang="tr-TR" dirty="0">
              <a:solidFill>
                <a:srgbClr val="FF0000"/>
              </a:solidFill>
            </a:endParaRPr>
          </a:p>
        </p:txBody>
      </p:sp>
      <p:sp>
        <p:nvSpPr>
          <p:cNvPr id="3" name="İçerik Yer Tutucusu 2"/>
          <p:cNvSpPr>
            <a:spLocks noGrp="1"/>
          </p:cNvSpPr>
          <p:nvPr>
            <p:ph idx="1"/>
          </p:nvPr>
        </p:nvSpPr>
        <p:spPr/>
        <p:txBody>
          <a:bodyPr>
            <a:normAutofit fontScale="77500" lnSpcReduction="20000"/>
          </a:bodyPr>
          <a:lstStyle/>
          <a:p>
            <a:pPr marL="365760" lvl="0" indent="-365760" algn="just">
              <a:lnSpc>
                <a:spcPct val="150000"/>
              </a:lnSpc>
              <a:buClr>
                <a:srgbClr val="873624"/>
              </a:buClr>
              <a:buFont typeface="Wingdings" pitchFamily="2" charset="2"/>
              <a:buChar char=""/>
            </a:pPr>
            <a:r>
              <a:rPr lang="tr-TR" sz="2200" b="1" dirty="0" smtClean="0">
                <a:solidFill>
                  <a:srgbClr val="FF0000"/>
                </a:solidFill>
                <a:latin typeface="Book Antiqua"/>
              </a:rPr>
              <a:t>Sözlük </a:t>
            </a:r>
            <a:r>
              <a:rPr lang="tr-TR" sz="2200" b="1" dirty="0">
                <a:solidFill>
                  <a:srgbClr val="FF0000"/>
                </a:solidFill>
                <a:latin typeface="Book Antiqua"/>
              </a:rPr>
              <a:t>anlamı olarak etik; töre bilimi, ahlak bilimi, ahlaki, ahlakla ilgili olarak tanımlanmaktadır . </a:t>
            </a:r>
          </a:p>
          <a:p>
            <a:pPr marL="365760" lvl="0" indent="-365760" algn="just">
              <a:lnSpc>
                <a:spcPct val="150000"/>
              </a:lnSpc>
              <a:buClr>
                <a:srgbClr val="873624"/>
              </a:buClr>
              <a:buFont typeface="Wingdings" pitchFamily="2" charset="2"/>
              <a:buChar char=""/>
            </a:pPr>
            <a:r>
              <a:rPr lang="tr-TR" sz="2200" b="1" dirty="0">
                <a:solidFill>
                  <a:srgbClr val="FF0000"/>
                </a:solidFill>
                <a:latin typeface="Book Antiqua"/>
              </a:rPr>
              <a:t>Etik, ahlaki olanın özünü ve temellerini araştıran bilim, insan davranışları ile ilgili problemleri inceleyen felsefe dalı olarak tanımlanmaktadır. </a:t>
            </a:r>
          </a:p>
          <a:p>
            <a:pPr marL="365760" lvl="0" indent="-365760" algn="just">
              <a:lnSpc>
                <a:spcPct val="150000"/>
              </a:lnSpc>
              <a:buClr>
                <a:srgbClr val="873624"/>
              </a:buClr>
              <a:buFont typeface="Wingdings" pitchFamily="2" charset="2"/>
              <a:buChar char=""/>
            </a:pPr>
            <a:r>
              <a:rPr lang="tr-TR" sz="2200" b="1" dirty="0">
                <a:solidFill>
                  <a:srgbClr val="FF0000"/>
                </a:solidFill>
                <a:latin typeface="Book Antiqua"/>
              </a:rPr>
              <a:t>Etik, ahlak felsefesidir. </a:t>
            </a:r>
          </a:p>
          <a:p>
            <a:pPr marL="365760" lvl="0" indent="-365760" algn="just">
              <a:lnSpc>
                <a:spcPct val="150000"/>
              </a:lnSpc>
              <a:buClr>
                <a:srgbClr val="873624"/>
              </a:buClr>
              <a:buFont typeface="Wingdings" pitchFamily="2" charset="2"/>
              <a:buChar char=""/>
            </a:pPr>
            <a:r>
              <a:rPr lang="tr-TR" sz="2200" b="1" dirty="0">
                <a:solidFill>
                  <a:srgbClr val="FF0000"/>
                </a:solidFill>
                <a:latin typeface="Book Antiqua"/>
              </a:rPr>
              <a:t>Etik, insanın bütün davranış ve eylemlerinin temelini araştırır.</a:t>
            </a:r>
          </a:p>
          <a:p>
            <a:endParaRPr lang="tr-TR" dirty="0"/>
          </a:p>
        </p:txBody>
      </p:sp>
    </p:spTree>
    <p:extLst>
      <p:ext uri="{BB962C8B-B14F-4D97-AF65-F5344CB8AC3E}">
        <p14:creationId xmlns:p14="http://schemas.microsoft.com/office/powerpoint/2010/main" val="36572372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052736"/>
            <a:ext cx="6400800" cy="4433665"/>
          </a:xfrm>
        </p:spPr>
        <p:txBody>
          <a:bodyPr/>
          <a:lstStyle/>
          <a:p>
            <a:endParaRPr lang="tr-TR" dirty="0"/>
          </a:p>
        </p:txBody>
      </p:sp>
      <p:pic>
        <p:nvPicPr>
          <p:cNvPr id="3074" name="Picture 2" descr="C:\Users\Yekta Yiğit\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26230"/>
            <a:ext cx="6696744" cy="5051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693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2060848"/>
            <a:ext cx="6400800" cy="3425553"/>
          </a:xfrm>
        </p:spPr>
        <p:txBody>
          <a:bodyPr/>
          <a:lstStyle/>
          <a:p>
            <a:r>
              <a:rPr lang="tr-TR" dirty="0" smtClean="0"/>
              <a:t>Dil ve konuşma problemleri yaşarlar. Ses hataları fazladır.</a:t>
            </a:r>
          </a:p>
          <a:p>
            <a:r>
              <a:rPr lang="tr-TR" dirty="0" smtClean="0"/>
              <a:t>Bilişsel gelişimleri işitmelerine bağlı olarak gelişir. Erken tanı vb.</a:t>
            </a:r>
          </a:p>
          <a:p>
            <a:r>
              <a:rPr lang="tr-TR" dirty="0" smtClean="0"/>
              <a:t>Motor koordinasyonları genel anlamda normale yakındır fakat işitme kaybından dolayı denge problemleri yaşarlar.</a:t>
            </a:r>
          </a:p>
          <a:p>
            <a:r>
              <a:rPr lang="tr-TR" dirty="0" smtClean="0"/>
              <a:t>Her engel grubunda olduğu gibi bunda da erken tanı erken eğitim esastır.</a:t>
            </a:r>
            <a:endParaRPr lang="tr-TR" dirty="0"/>
          </a:p>
        </p:txBody>
      </p:sp>
    </p:spTree>
    <p:extLst>
      <p:ext uri="{BB962C8B-B14F-4D97-AF65-F5344CB8AC3E}">
        <p14:creationId xmlns:p14="http://schemas.microsoft.com/office/powerpoint/2010/main" val="3896414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1484784"/>
            <a:ext cx="6400800" cy="2592288"/>
          </a:xfrm>
        </p:spPr>
        <p:txBody>
          <a:bodyPr>
            <a:normAutofit/>
          </a:bodyPr>
          <a:lstStyle/>
          <a:p>
            <a:r>
              <a:rPr lang="tr-TR" b="1" dirty="0"/>
              <a:t>GÖRME YETERSİZLİĞİ OLAN </a:t>
            </a:r>
            <a:r>
              <a:rPr lang="tr-TR" b="1" dirty="0" smtClean="0"/>
              <a:t>BİREYLER ve ÖZELLİKLERİ</a:t>
            </a:r>
            <a:endParaRPr lang="tr-TR" b="1" dirty="0"/>
          </a:p>
        </p:txBody>
      </p:sp>
    </p:spTree>
    <p:extLst>
      <p:ext uri="{BB962C8B-B14F-4D97-AF65-F5344CB8AC3E}">
        <p14:creationId xmlns:p14="http://schemas.microsoft.com/office/powerpoint/2010/main" val="2389911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24744"/>
            <a:ext cx="6400800" cy="4361657"/>
          </a:xfrm>
        </p:spPr>
        <p:txBody>
          <a:bodyPr/>
          <a:lstStyle/>
          <a:p>
            <a:endParaRPr lang="tr-TR" dirty="0"/>
          </a:p>
        </p:txBody>
      </p:sp>
      <p:pic>
        <p:nvPicPr>
          <p:cNvPr id="5122" name="Picture 2" descr="C:\Users\Yekta Yiğit\Desktop\indir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948" y="1124744"/>
            <a:ext cx="636240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322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052736"/>
            <a:ext cx="6400800" cy="4433665"/>
          </a:xfrm>
        </p:spPr>
        <p:txBody>
          <a:bodyPr/>
          <a:lstStyle/>
          <a:p>
            <a:endParaRPr lang="tr-TR" dirty="0"/>
          </a:p>
        </p:txBody>
      </p:sp>
      <p:pic>
        <p:nvPicPr>
          <p:cNvPr id="6146" name="Picture 2" descr="C:\Users\Yekta Yiğit\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640871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55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8194" name="Picture 2" descr="C:\Users\Yekta Yiğit\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68760"/>
            <a:ext cx="655272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192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C:\Users\Yekta Yiğit\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68760"/>
            <a:ext cx="640871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708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96752"/>
            <a:ext cx="6400800" cy="4289649"/>
          </a:xfrm>
        </p:spPr>
        <p:txBody>
          <a:bodyPr/>
          <a:lstStyle/>
          <a:p>
            <a:r>
              <a:rPr lang="tr-TR" dirty="0"/>
              <a:t>Görme gücünün kısmen ya da tamamen yetersizliğinden dolayı, bireyin eğitim performansının ve sosyal uyumunun olumsuz yönde etkilenmesi durumudur</a:t>
            </a:r>
            <a:r>
              <a:rPr lang="tr-TR" dirty="0" smtClean="0"/>
              <a:t>.</a:t>
            </a:r>
          </a:p>
          <a:p>
            <a:r>
              <a:rPr lang="tr-TR" dirty="0"/>
              <a:t>G</a:t>
            </a:r>
            <a:r>
              <a:rPr lang="tr-TR" dirty="0" smtClean="0"/>
              <a:t>örme </a:t>
            </a:r>
            <a:r>
              <a:rPr lang="tr-TR" dirty="0"/>
              <a:t>yetersizliğinden çok ağır derecede etkilenen, kabartma alfabeye (Braille) ya da konuşan kitapların kullanılmasına ihtiyaç duyan bireyler “kör”; büyütücü araçlar yardımıyla ya da büyük puntolu yazılı materyali okuyabilen bireyler “az </a:t>
            </a:r>
            <a:r>
              <a:rPr lang="tr-TR" dirty="0" err="1" smtClean="0"/>
              <a:t>gören”dir</a:t>
            </a:r>
            <a:endParaRPr lang="tr-TR" dirty="0" smtClean="0"/>
          </a:p>
          <a:p>
            <a:r>
              <a:rPr lang="tr-TR" dirty="0" smtClean="0"/>
              <a:t>Özel alfabe kullanırlar. BRAILLE.</a:t>
            </a:r>
          </a:p>
          <a:p>
            <a:r>
              <a:rPr lang="tr-TR" dirty="0" smtClean="0"/>
              <a:t>Baston kullanırlar. Kaldırım düzenlemeleri yasal zorunluluktur.</a:t>
            </a:r>
          </a:p>
          <a:p>
            <a:endParaRPr lang="tr-TR" dirty="0" smtClean="0"/>
          </a:p>
        </p:txBody>
      </p:sp>
    </p:spTree>
    <p:extLst>
      <p:ext uri="{BB962C8B-B14F-4D97-AF65-F5344CB8AC3E}">
        <p14:creationId xmlns:p14="http://schemas.microsoft.com/office/powerpoint/2010/main" val="3600613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3789040"/>
            <a:ext cx="6400800" cy="685800"/>
          </a:xfrm>
        </p:spPr>
        <p:txBody>
          <a:bodyPr>
            <a:noAutofit/>
          </a:bodyPr>
          <a:lstStyle/>
          <a:p>
            <a:r>
              <a:rPr lang="tr-TR" sz="4800" b="1" dirty="0" smtClean="0"/>
              <a:t>ORTOPEDİK ENGELLİLER VE ÖZELLİKLERİ</a:t>
            </a:r>
            <a:endParaRPr lang="tr-TR" sz="4800" b="1" dirty="0"/>
          </a:p>
        </p:txBody>
      </p:sp>
    </p:spTree>
    <p:extLst>
      <p:ext uri="{BB962C8B-B14F-4D97-AF65-F5344CB8AC3E}">
        <p14:creationId xmlns:p14="http://schemas.microsoft.com/office/powerpoint/2010/main" val="810645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96752"/>
            <a:ext cx="6400800" cy="4289649"/>
          </a:xfrm>
        </p:spPr>
        <p:txBody>
          <a:bodyPr/>
          <a:lstStyle/>
          <a:p>
            <a:endParaRPr lang="tr-TR" dirty="0"/>
          </a:p>
        </p:txBody>
      </p:sp>
      <p:pic>
        <p:nvPicPr>
          <p:cNvPr id="4098" name="Picture 2" descr="C:\Users\Yekta Yiğit\Desktop\indir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4" y="1268760"/>
            <a:ext cx="6069161"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2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smtClean="0">
                <a:solidFill>
                  <a:schemeClr val="tx1">
                    <a:lumMod val="85000"/>
                    <a:lumOff val="15000"/>
                  </a:schemeClr>
                </a:solidFill>
              </a:rPr>
              <a:t>Bir eylem değerlendirilirken ilk basamak, onun ahlaki değerlerle çelişip çelişmediğidir. </a:t>
            </a:r>
          </a:p>
          <a:p>
            <a:endParaRPr lang="tr-TR" b="1" dirty="0" smtClean="0">
              <a:solidFill>
                <a:schemeClr val="accent2">
                  <a:lumMod val="60000"/>
                  <a:lumOff val="40000"/>
                </a:schemeClr>
              </a:solidFill>
            </a:endParaRPr>
          </a:p>
          <a:p>
            <a:endParaRPr lang="tr-TR" b="1" dirty="0">
              <a:solidFill>
                <a:schemeClr val="accent2">
                  <a:lumMod val="60000"/>
                  <a:lumOff val="40000"/>
                </a:schemeClr>
              </a:solidFill>
            </a:endParaRPr>
          </a:p>
          <a:p>
            <a:r>
              <a:rPr lang="tr-TR" b="1" dirty="0" smtClean="0">
                <a:solidFill>
                  <a:schemeClr val="tx1">
                    <a:lumMod val="85000"/>
                    <a:lumOff val="15000"/>
                  </a:schemeClr>
                </a:solidFill>
              </a:rPr>
              <a:t>Dolayısı ile bir insandan öncelikli beklenen, etik kurallara uymasıdır.</a:t>
            </a:r>
          </a:p>
          <a:p>
            <a:endParaRPr lang="tr-TR" dirty="0"/>
          </a:p>
        </p:txBody>
      </p:sp>
    </p:spTree>
    <p:extLst>
      <p:ext uri="{BB962C8B-B14F-4D97-AF65-F5344CB8AC3E}">
        <p14:creationId xmlns:p14="http://schemas.microsoft.com/office/powerpoint/2010/main" val="30732642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980728"/>
            <a:ext cx="6400800" cy="4608512"/>
          </a:xfrm>
        </p:spPr>
        <p:txBody>
          <a:bodyPr/>
          <a:lstStyle/>
          <a:p>
            <a:r>
              <a:rPr lang="tr-TR" dirty="0"/>
              <a:t>İskelet, kas ve eklemlerdeki hastalık, bozukluk ve yetersizlikten dolayı, bireyin eğitim performansının ve sosyal uyumunun olumsuz yönde etkilenmesi durumudur</a:t>
            </a:r>
            <a:r>
              <a:rPr lang="tr-TR" dirty="0" smtClean="0"/>
              <a:t>.</a:t>
            </a:r>
          </a:p>
          <a:p>
            <a:r>
              <a:rPr lang="tr-TR" dirty="0"/>
              <a:t>· Bağımsız hareket edebilme becerileri, devimsel koordinasyonları sınırlıdır.</a:t>
            </a:r>
          </a:p>
          <a:p>
            <a:r>
              <a:rPr lang="tr-TR" dirty="0"/>
              <a:t>Hareketten çekinir, pasif kalmayı tercih ederler. Sıklıkla yorgunluktan şikâyet ederler</a:t>
            </a:r>
            <a:r>
              <a:rPr lang="tr-TR" dirty="0" smtClean="0"/>
              <a:t>.</a:t>
            </a:r>
          </a:p>
          <a:p>
            <a:r>
              <a:rPr lang="tr-TR" dirty="0"/>
              <a:t>Yetersizlikten etkilenme düzeylerine göre uyum, konuşma ve öğrenme güçlükleri de görülebilir</a:t>
            </a:r>
            <a:r>
              <a:rPr lang="tr-TR" dirty="0" smtClean="0"/>
              <a:t>.</a:t>
            </a:r>
          </a:p>
          <a:p>
            <a:r>
              <a:rPr lang="tr-TR" dirty="0"/>
              <a:t>Düşük benlik algısı görülebilir.</a:t>
            </a:r>
          </a:p>
          <a:p>
            <a:endParaRPr lang="tr-TR" dirty="0"/>
          </a:p>
        </p:txBody>
      </p:sp>
    </p:spTree>
    <p:extLst>
      <p:ext uri="{BB962C8B-B14F-4D97-AF65-F5344CB8AC3E}">
        <p14:creationId xmlns:p14="http://schemas.microsoft.com/office/powerpoint/2010/main" val="18861832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4653136"/>
            <a:ext cx="6400800" cy="685800"/>
          </a:xfrm>
        </p:spPr>
        <p:txBody>
          <a:bodyPr>
            <a:noAutofit/>
          </a:bodyPr>
          <a:lstStyle/>
          <a:p>
            <a:r>
              <a:rPr lang="tr-TR" sz="4800" b="1" dirty="0"/>
              <a:t>ÖZEL ÖĞRENME GÜÇLÜĞÜ OLAN </a:t>
            </a:r>
            <a:r>
              <a:rPr lang="tr-TR" sz="4800" b="1" dirty="0" smtClean="0"/>
              <a:t>BİREYLER VE ÖZELLİKLERİ</a:t>
            </a:r>
            <a:endParaRPr lang="tr-TR" sz="4800" b="1" dirty="0"/>
          </a:p>
        </p:txBody>
      </p:sp>
    </p:spTree>
    <p:extLst>
      <p:ext uri="{BB962C8B-B14F-4D97-AF65-F5344CB8AC3E}">
        <p14:creationId xmlns:p14="http://schemas.microsoft.com/office/powerpoint/2010/main" val="2808036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268760"/>
            <a:ext cx="6840759" cy="4392488"/>
          </a:xfrm>
        </p:spPr>
      </p:pic>
    </p:spTree>
    <p:extLst>
      <p:ext uri="{BB962C8B-B14F-4D97-AF65-F5344CB8AC3E}">
        <p14:creationId xmlns:p14="http://schemas.microsoft.com/office/powerpoint/2010/main" val="2308790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96752"/>
            <a:ext cx="6400800" cy="4289649"/>
          </a:xfrm>
        </p:spPr>
        <p:txBody>
          <a:bodyPr/>
          <a:lstStyle/>
          <a:p>
            <a:r>
              <a:rPr lang="tr-TR" dirty="0"/>
              <a:t>Dili yazılı ya da sözlü anlamak ve kullanabilmek için gerekli olan bilgi alma süreçlerinin birinde veya birkaçında ortaya çıkan ve dinleme, konuşma, okuma, yazma, heceleme, dikkat yoğunlaştırma ya da matematiksel işlemleri yapmada </a:t>
            </a:r>
            <a:r>
              <a:rPr lang="tr-TR" dirty="0" smtClean="0"/>
              <a:t>yetersizlik nedeniyle bireyin olumsuz etkilenmesidir.</a:t>
            </a:r>
          </a:p>
          <a:p>
            <a:r>
              <a:rPr lang="tr-TR" dirty="0"/>
              <a:t> Öğrenme güçlüğü gösteren çocuklar dinleme, düşünme, konuşma, okuma, yazma yada matematik problemlerini çözme, anlama ya da yazılı ve sözlü dili kullanmadaki psikolojik süreçlerden birinde ya da birkaçında yetersizliğin ortaya çıktığı çocuklardır.</a:t>
            </a:r>
            <a:endParaRPr lang="tr-TR" dirty="0" smtClean="0"/>
          </a:p>
          <a:p>
            <a:endParaRPr lang="tr-TR" dirty="0"/>
          </a:p>
          <a:p>
            <a:endParaRPr lang="tr-TR" dirty="0"/>
          </a:p>
        </p:txBody>
      </p:sp>
    </p:spTree>
    <p:extLst>
      <p:ext uri="{BB962C8B-B14F-4D97-AF65-F5344CB8AC3E}">
        <p14:creationId xmlns:p14="http://schemas.microsoft.com/office/powerpoint/2010/main" val="4121051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484784"/>
            <a:ext cx="6400800" cy="4001617"/>
          </a:xfrm>
        </p:spPr>
        <p:txBody>
          <a:bodyPr>
            <a:normAutofit/>
          </a:bodyPr>
          <a:lstStyle/>
          <a:p>
            <a:r>
              <a:rPr lang="tr-TR" sz="2800" dirty="0" smtClean="0"/>
              <a:t> </a:t>
            </a:r>
            <a:r>
              <a:rPr lang="tr-TR" sz="2800" dirty="0"/>
              <a:t>Beynin hatalı işleyişi, </a:t>
            </a:r>
            <a:endParaRPr lang="tr-TR" sz="2800" dirty="0" smtClean="0"/>
          </a:p>
          <a:p>
            <a:r>
              <a:rPr lang="tr-TR" sz="2800" dirty="0" err="1" smtClean="0"/>
              <a:t>Bio</a:t>
            </a:r>
            <a:r>
              <a:rPr lang="tr-TR" sz="2800" dirty="0" smtClean="0"/>
              <a:t>-kimyasal </a:t>
            </a:r>
            <a:r>
              <a:rPr lang="tr-TR" sz="2800" dirty="0"/>
              <a:t>bozukluklar, </a:t>
            </a:r>
            <a:endParaRPr lang="tr-TR" sz="2800" dirty="0" smtClean="0"/>
          </a:p>
          <a:p>
            <a:r>
              <a:rPr lang="tr-TR" sz="2800" dirty="0"/>
              <a:t>K</a:t>
            </a:r>
            <a:r>
              <a:rPr lang="tr-TR" sz="2800" dirty="0" smtClean="0"/>
              <a:t>alıtım </a:t>
            </a:r>
            <a:r>
              <a:rPr lang="tr-TR" sz="2800" dirty="0"/>
              <a:t>ve çevresel etmenler (Duygusal bozukluk, motivasyon eksikliği, yetersiz öğretim etmenlerinden de söz edilebilir.).</a:t>
            </a:r>
          </a:p>
          <a:p>
            <a:endParaRPr lang="tr-TR" dirty="0"/>
          </a:p>
        </p:txBody>
      </p:sp>
    </p:spTree>
    <p:extLst>
      <p:ext uri="{BB962C8B-B14F-4D97-AF65-F5344CB8AC3E}">
        <p14:creationId xmlns:p14="http://schemas.microsoft.com/office/powerpoint/2010/main" val="373210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988840"/>
            <a:ext cx="6400800" cy="3600400"/>
          </a:xfrm>
        </p:spPr>
        <p:txBody>
          <a:bodyPr>
            <a:normAutofit fontScale="90000"/>
          </a:bodyPr>
          <a:lstStyle/>
          <a:p>
            <a:r>
              <a:rPr lang="tr-TR" sz="4400" b="1" dirty="0"/>
              <a:t>YAYGIN GELİŞİMSEL BOZUKLUĞU OLAN </a:t>
            </a:r>
            <a:r>
              <a:rPr lang="tr-TR" sz="4400" b="1" dirty="0" smtClean="0"/>
              <a:t>BİREYLER ve </a:t>
            </a:r>
            <a:r>
              <a:rPr lang="tr-TR" sz="4400" b="1" dirty="0" err="1" smtClean="0"/>
              <a:t>özellİklerİ</a:t>
            </a:r>
            <a:r>
              <a:rPr lang="tr-TR" sz="4400" b="1" dirty="0" smtClean="0"/>
              <a:t/>
            </a:r>
            <a:br>
              <a:rPr lang="tr-TR" sz="4400" b="1" dirty="0" smtClean="0"/>
            </a:br>
            <a:r>
              <a:rPr lang="tr-TR" sz="4400" b="1" dirty="0" smtClean="0"/>
              <a:t>(</a:t>
            </a:r>
            <a:r>
              <a:rPr lang="tr-TR" sz="4400" b="1" dirty="0" err="1" smtClean="0"/>
              <a:t>otİzm</a:t>
            </a:r>
            <a:r>
              <a:rPr lang="tr-TR" sz="4400" b="1" dirty="0" smtClean="0"/>
              <a:t>)</a:t>
            </a:r>
            <a:endParaRPr lang="tr-TR" sz="4400" b="1" dirty="0"/>
          </a:p>
        </p:txBody>
      </p:sp>
    </p:spTree>
    <p:extLst>
      <p:ext uri="{BB962C8B-B14F-4D97-AF65-F5344CB8AC3E}">
        <p14:creationId xmlns:p14="http://schemas.microsoft.com/office/powerpoint/2010/main" val="14612464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9218" name="Picture 2" descr="C:\Users\Yekta Yiğit\Desktop\indir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24744"/>
            <a:ext cx="676875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6445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96752"/>
            <a:ext cx="6400800" cy="4289649"/>
          </a:xfrm>
        </p:spPr>
        <p:txBody>
          <a:bodyPr>
            <a:normAutofit lnSpcReduction="10000"/>
          </a:bodyPr>
          <a:lstStyle/>
          <a:p>
            <a:r>
              <a:rPr lang="tr-TR" dirty="0"/>
              <a:t>Erken çocukluk döneminde görülmeye başlayan, sosyal etkileşim ve iletişim bozukluğu ile ilgi ve etkinliklerin belirgin sınırlılığı gibi özelliklerle kendini gösteren yaygın gelişimsel bozukluk durumudur. </a:t>
            </a:r>
            <a:endParaRPr lang="tr-TR" dirty="0" smtClean="0"/>
          </a:p>
          <a:p>
            <a:r>
              <a:rPr lang="tr-TR" dirty="0"/>
              <a:t>Otizmin ortaya çıkma sıklığı 30 aylıktan önce görülmektedir.</a:t>
            </a:r>
          </a:p>
          <a:p>
            <a:r>
              <a:rPr lang="tr-TR" dirty="0"/>
              <a:t>Çocukların konuşma ve dil gelişiminde belirgin bir gecikme söz konusudur</a:t>
            </a:r>
            <a:r>
              <a:rPr lang="tr-TR" dirty="0" smtClean="0"/>
              <a:t>.</a:t>
            </a:r>
          </a:p>
          <a:p>
            <a:r>
              <a:rPr lang="tr-TR" dirty="0"/>
              <a:t>Zihinsel gelişimle ilişkisi olmayan, ancak sosyal gelişimle ilgili bir yetersizlik söz konusudur</a:t>
            </a:r>
            <a:r>
              <a:rPr lang="tr-TR" dirty="0" smtClean="0"/>
              <a:t>.</a:t>
            </a:r>
          </a:p>
          <a:p>
            <a:r>
              <a:rPr lang="tr-TR" dirty="0"/>
              <a:t>Belirgin davranışları arasında kalıplaşmış oyun, aynılığı koruma ve değişikliğe karşı tepki gösterme yer almaktadır.</a:t>
            </a:r>
          </a:p>
        </p:txBody>
      </p:sp>
    </p:spTree>
    <p:extLst>
      <p:ext uri="{BB962C8B-B14F-4D97-AF65-F5344CB8AC3E}">
        <p14:creationId xmlns:p14="http://schemas.microsoft.com/office/powerpoint/2010/main" val="3877718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42" name="Picture 2" descr="C:\Users\Yekta Yiğit\Desktop\indir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80728"/>
            <a:ext cx="6912768"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5576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Yekta Yiğit\Desktop\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40768"/>
            <a:ext cx="6336704"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63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endParaRPr lang="tr-TR" dirty="0" smtClean="0"/>
          </a:p>
          <a:p>
            <a:endParaRPr lang="tr-TR" dirty="0"/>
          </a:p>
          <a:p>
            <a:endParaRPr lang="tr-TR" dirty="0" smtClean="0"/>
          </a:p>
          <a:p>
            <a:endParaRPr lang="tr-TR" dirty="0"/>
          </a:p>
          <a:p>
            <a:r>
              <a:rPr lang="tr-TR" b="1" dirty="0" smtClean="0">
                <a:solidFill>
                  <a:schemeClr val="tx1">
                    <a:lumMod val="85000"/>
                    <a:lumOff val="15000"/>
                  </a:schemeClr>
                </a:solidFill>
              </a:rPr>
              <a:t>M.Ö</a:t>
            </a:r>
            <a:r>
              <a:rPr lang="tr-TR" b="1" dirty="0">
                <a:solidFill>
                  <a:schemeClr val="tx1">
                    <a:lumMod val="85000"/>
                    <a:lumOff val="15000"/>
                  </a:schemeClr>
                </a:solidFill>
              </a:rPr>
              <a:t>. 4.yy. da zamanın en büyük filozofu olan </a:t>
            </a:r>
            <a:r>
              <a:rPr lang="tr-TR" b="1" dirty="0" err="1">
                <a:solidFill>
                  <a:schemeClr val="tx1">
                    <a:lumMod val="85000"/>
                    <a:lumOff val="15000"/>
                  </a:schemeClr>
                </a:solidFill>
              </a:rPr>
              <a:t>Aristotales</a:t>
            </a:r>
            <a:r>
              <a:rPr lang="tr-TR" b="1" dirty="0">
                <a:solidFill>
                  <a:schemeClr val="tx1">
                    <a:lumMod val="85000"/>
                    <a:lumOff val="15000"/>
                  </a:schemeClr>
                </a:solidFill>
              </a:rPr>
              <a:t> iyi, erdem, </a:t>
            </a:r>
            <a:r>
              <a:rPr lang="tr-TR" b="1" dirty="0" err="1">
                <a:solidFill>
                  <a:schemeClr val="tx1">
                    <a:lumMod val="85000"/>
                    <a:lumOff val="15000"/>
                  </a:schemeClr>
                </a:solidFill>
              </a:rPr>
              <a:t>özgürlük,mutluluk</a:t>
            </a:r>
            <a:r>
              <a:rPr lang="tr-TR" b="1" dirty="0">
                <a:solidFill>
                  <a:schemeClr val="tx1">
                    <a:lumMod val="85000"/>
                    <a:lumOff val="15000"/>
                  </a:schemeClr>
                </a:solidFill>
              </a:rPr>
              <a:t> gibi sözcükleri kavram yapısına kavuşturduğu için </a:t>
            </a:r>
            <a:r>
              <a:rPr lang="tr-TR" b="1" dirty="0" err="1">
                <a:solidFill>
                  <a:schemeClr val="tx1">
                    <a:lumMod val="85000"/>
                    <a:lumOff val="15000"/>
                  </a:schemeClr>
                </a:solidFill>
              </a:rPr>
              <a:t>ETİK’in</a:t>
            </a:r>
            <a:r>
              <a:rPr lang="tr-TR" b="1" dirty="0">
                <a:solidFill>
                  <a:schemeClr val="tx1">
                    <a:lumMod val="85000"/>
                    <a:lumOff val="15000"/>
                  </a:schemeClr>
                </a:solidFill>
              </a:rPr>
              <a:t> kurucusu sayılır</a:t>
            </a:r>
          </a:p>
          <a:p>
            <a:endParaRPr lang="tr-TR" dirty="0" smtClean="0"/>
          </a:p>
          <a:p>
            <a:endParaRPr lang="tr-TR" dirty="0"/>
          </a:p>
        </p:txBody>
      </p:sp>
    </p:spTree>
    <p:extLst>
      <p:ext uri="{BB962C8B-B14F-4D97-AF65-F5344CB8AC3E}">
        <p14:creationId xmlns:p14="http://schemas.microsoft.com/office/powerpoint/2010/main" val="17928905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96752"/>
            <a:ext cx="6400800" cy="4289649"/>
          </a:xfrm>
        </p:spPr>
        <p:txBody>
          <a:bodyPr/>
          <a:lstStyle/>
          <a:p>
            <a:r>
              <a:rPr lang="tr-TR" dirty="0"/>
              <a:t>Sosyal etkileşimdeki yetersizlik</a:t>
            </a:r>
            <a:r>
              <a:rPr lang="tr-TR" dirty="0" smtClean="0"/>
              <a:t>.</a:t>
            </a:r>
          </a:p>
          <a:p>
            <a:r>
              <a:rPr lang="tr-TR" dirty="0"/>
              <a:t>Dil, iletişim ve sembolik gelişimde normalden farklı olma</a:t>
            </a:r>
            <a:r>
              <a:rPr lang="tr-TR" dirty="0" smtClean="0"/>
              <a:t>.</a:t>
            </a:r>
          </a:p>
          <a:p>
            <a:r>
              <a:rPr lang="tr-TR" dirty="0"/>
              <a:t>İlgilerinin ve ilgilenilen etkinliklerin sınırlı sayıda olması</a:t>
            </a:r>
            <a:r>
              <a:rPr lang="tr-TR" dirty="0" smtClean="0"/>
              <a:t>.</a:t>
            </a:r>
          </a:p>
          <a:p>
            <a:r>
              <a:rPr lang="tr-TR" dirty="0" smtClean="0"/>
              <a:t>İşitsel </a:t>
            </a:r>
            <a:r>
              <a:rPr lang="tr-TR" dirty="0"/>
              <a:t>Uyarılara Karşı </a:t>
            </a:r>
            <a:r>
              <a:rPr lang="tr-TR" dirty="0" smtClean="0"/>
              <a:t>Tepkiler</a:t>
            </a:r>
          </a:p>
          <a:p>
            <a:r>
              <a:rPr lang="tr-TR" dirty="0"/>
              <a:t>Görsel Uyarılara Karşı </a:t>
            </a:r>
            <a:r>
              <a:rPr lang="tr-TR" dirty="0" smtClean="0"/>
              <a:t>Tepkiler</a:t>
            </a:r>
          </a:p>
          <a:p>
            <a:r>
              <a:rPr lang="tr-TR" dirty="0"/>
              <a:t>Acı, Sıcak, Soğuğa Karşı </a:t>
            </a:r>
            <a:r>
              <a:rPr lang="tr-TR" dirty="0" smtClean="0"/>
              <a:t>Tepkiler</a:t>
            </a:r>
          </a:p>
          <a:p>
            <a:r>
              <a:rPr lang="tr-TR" dirty="0" smtClean="0"/>
              <a:t>Dokunulmaya </a:t>
            </a:r>
            <a:r>
              <a:rPr lang="tr-TR" dirty="0"/>
              <a:t>Karşı </a:t>
            </a:r>
            <a:r>
              <a:rPr lang="tr-TR" dirty="0" smtClean="0"/>
              <a:t>Tepkiler</a:t>
            </a:r>
          </a:p>
          <a:p>
            <a:endParaRPr lang="tr-TR" dirty="0" smtClean="0"/>
          </a:p>
          <a:p>
            <a:endParaRPr lang="tr-TR" dirty="0"/>
          </a:p>
        </p:txBody>
      </p:sp>
    </p:spTree>
    <p:extLst>
      <p:ext uri="{BB962C8B-B14F-4D97-AF65-F5344CB8AC3E}">
        <p14:creationId xmlns:p14="http://schemas.microsoft.com/office/powerpoint/2010/main" val="3520878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980728"/>
            <a:ext cx="6400800" cy="4505673"/>
          </a:xfrm>
        </p:spPr>
        <p:txBody>
          <a:bodyPr>
            <a:normAutofit/>
          </a:bodyPr>
          <a:lstStyle/>
          <a:p>
            <a:r>
              <a:rPr lang="tr-TR" sz="6000" b="1" dirty="0" smtClean="0"/>
              <a:t>Engel Nedenleri</a:t>
            </a:r>
            <a:endParaRPr lang="tr-TR" sz="6000" b="1" dirty="0"/>
          </a:p>
        </p:txBody>
      </p:sp>
    </p:spTree>
    <p:extLst>
      <p:ext uri="{BB962C8B-B14F-4D97-AF65-F5344CB8AC3E}">
        <p14:creationId xmlns:p14="http://schemas.microsoft.com/office/powerpoint/2010/main" val="116372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268760"/>
            <a:ext cx="6400800" cy="4217641"/>
          </a:xfrm>
        </p:spPr>
        <p:txBody>
          <a:bodyPr>
            <a:normAutofit fontScale="92500"/>
          </a:bodyPr>
          <a:lstStyle/>
          <a:p>
            <a:r>
              <a:rPr lang="tr-TR" sz="2600" b="1" dirty="0"/>
              <a:t>Kalıtımsal nedenler</a:t>
            </a:r>
            <a:br>
              <a:rPr lang="tr-TR" sz="2600" b="1" dirty="0"/>
            </a:br>
            <a:r>
              <a:rPr lang="tr-TR" dirty="0"/>
              <a:t>Aile bireylerinde ana-baba da bulunan kalıtsal rahatsızlıklar ve hastalıkların genler yoluyla çocuğa geçmesi sonucu bireyde öğrenme yetersizliği meydana gelebilmektedir. Akraba evliliklerinden doğan çocuklara da kalıtımsal nedenlerden dolayı zihinsel yetersizlik görülme riski daha yüksektir. Zihinsel öğrenme yetersizliğine neden olan kalıtımsal faktörler olarak gen yapılarındaki bozukluklardan kaynaklanan </a:t>
            </a:r>
            <a:r>
              <a:rPr lang="tr-TR" dirty="0" err="1"/>
              <a:t>fenilketanuri</a:t>
            </a:r>
            <a:r>
              <a:rPr lang="tr-TR" dirty="0"/>
              <a:t>, </a:t>
            </a:r>
            <a:r>
              <a:rPr lang="tr-TR" dirty="0" err="1"/>
              <a:t>galatosemi</a:t>
            </a:r>
            <a:r>
              <a:rPr lang="tr-TR" dirty="0"/>
              <a:t>, tay-</a:t>
            </a:r>
            <a:r>
              <a:rPr lang="tr-TR" dirty="0" err="1"/>
              <a:t>sachs</a:t>
            </a:r>
            <a:r>
              <a:rPr lang="tr-TR" dirty="0"/>
              <a:t>, kretenizm, mikrosefali sıralanabilir. Zihinsel yetersizliğe sebep olan kromozom bozukluklarından </a:t>
            </a:r>
            <a:r>
              <a:rPr lang="tr-TR" dirty="0" err="1"/>
              <a:t>down</a:t>
            </a:r>
            <a:r>
              <a:rPr lang="tr-TR" dirty="0"/>
              <a:t> sendromu ve </a:t>
            </a:r>
            <a:r>
              <a:rPr lang="tr-TR" dirty="0" err="1"/>
              <a:t>fragile</a:t>
            </a:r>
            <a:r>
              <a:rPr lang="tr-TR" dirty="0"/>
              <a:t>-X sendromu da kalıtımsal </a:t>
            </a:r>
            <a:r>
              <a:rPr lang="tr-TR" dirty="0" smtClean="0"/>
              <a:t>nedenlerdendir.</a:t>
            </a:r>
            <a:endParaRPr lang="tr-TR" dirty="0"/>
          </a:p>
        </p:txBody>
      </p:sp>
    </p:spTree>
    <p:extLst>
      <p:ext uri="{BB962C8B-B14F-4D97-AF65-F5344CB8AC3E}">
        <p14:creationId xmlns:p14="http://schemas.microsoft.com/office/powerpoint/2010/main" val="2940442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412776"/>
            <a:ext cx="6400800" cy="4073625"/>
          </a:xfrm>
        </p:spPr>
        <p:txBody>
          <a:bodyPr>
            <a:normAutofit/>
          </a:bodyPr>
          <a:lstStyle/>
          <a:p>
            <a:r>
              <a:rPr lang="tr-TR" sz="2400" b="1" dirty="0"/>
              <a:t>Organik Nedenler</a:t>
            </a:r>
            <a:br>
              <a:rPr lang="tr-TR" sz="2400" b="1" dirty="0"/>
            </a:br>
            <a:r>
              <a:rPr lang="tr-TR" sz="2400" b="1" dirty="0"/>
              <a:t>Kalıtsal nitelik taşımaktan çok doğum öncesi, doğum sırasında ve doğum sonrasın da zihinsel </a:t>
            </a:r>
            <a:r>
              <a:rPr lang="tr-TR" sz="2400" b="1" dirty="0" err="1"/>
              <a:t>yerersizliğe</a:t>
            </a:r>
            <a:r>
              <a:rPr lang="tr-TR" sz="2400" b="1" dirty="0"/>
              <a:t> neden olan faktörler organik nedenler arasında sıralanabilir.</a:t>
            </a:r>
            <a:br>
              <a:rPr lang="tr-TR" sz="2400" b="1" dirty="0"/>
            </a:br>
            <a:endParaRPr lang="tr-TR" sz="2400" b="1" dirty="0"/>
          </a:p>
        </p:txBody>
      </p:sp>
    </p:spTree>
    <p:extLst>
      <p:ext uri="{BB962C8B-B14F-4D97-AF65-F5344CB8AC3E}">
        <p14:creationId xmlns:p14="http://schemas.microsoft.com/office/powerpoint/2010/main" val="1876276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96752"/>
            <a:ext cx="6400800" cy="4289649"/>
          </a:xfrm>
        </p:spPr>
        <p:txBody>
          <a:bodyPr>
            <a:noAutofit/>
          </a:bodyPr>
          <a:lstStyle/>
          <a:p>
            <a:r>
              <a:rPr lang="tr-TR" b="1" dirty="0"/>
              <a:t>Doğum öncesi nedenler</a:t>
            </a:r>
            <a:br>
              <a:rPr lang="tr-TR" b="1" dirty="0"/>
            </a:br>
            <a:r>
              <a:rPr lang="tr-TR" b="1" dirty="0"/>
              <a:t>Hamilelik döneminde annenin geçirdiği bulaşıcı hastalıklar, kullandığı ilaçlar, kazalar ve zehirlenmeler, röntgen çektirme, yetersiz beslenme, doğuştan </a:t>
            </a:r>
            <a:r>
              <a:rPr lang="tr-TR" b="1" dirty="0" err="1"/>
              <a:t>metabolik</a:t>
            </a:r>
            <a:r>
              <a:rPr lang="tr-TR" b="1" dirty="0"/>
              <a:t> bozukluklar vb. faktörler doğum öncesi nedenler olarak sıralanabilir.</a:t>
            </a:r>
            <a:br>
              <a:rPr lang="tr-TR" b="1" dirty="0"/>
            </a:br>
            <a:r>
              <a:rPr lang="tr-TR" b="1" dirty="0"/>
              <a:t>Doğum sırasındaki nedenler</a:t>
            </a:r>
            <a:br>
              <a:rPr lang="tr-TR" b="1" dirty="0"/>
            </a:br>
            <a:r>
              <a:rPr lang="tr-TR" b="1" dirty="0"/>
              <a:t>Doğum sırasında bebeğin oksijensiz kalması, doğum sırasında bebeğe bulaşan enfeksiyonlar, zor doğum nedeniyle kullanılan bazı araçların (vakum, forseps vb.) bebeğe zarar vermesi, erken ya da geç doğum vb. faktörler doğum sırasındaki nedenler olarak sıralanabilir.</a:t>
            </a:r>
          </a:p>
        </p:txBody>
      </p:sp>
    </p:spTree>
    <p:extLst>
      <p:ext uri="{BB962C8B-B14F-4D97-AF65-F5344CB8AC3E}">
        <p14:creationId xmlns:p14="http://schemas.microsoft.com/office/powerpoint/2010/main" val="18381770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96752"/>
            <a:ext cx="6400800" cy="4289649"/>
          </a:xfrm>
        </p:spPr>
        <p:txBody>
          <a:bodyPr>
            <a:normAutofit/>
          </a:bodyPr>
          <a:lstStyle/>
          <a:p>
            <a:r>
              <a:rPr lang="tr-TR" sz="2000" b="1" dirty="0"/>
              <a:t>Doğumdan sonrası nedenler</a:t>
            </a:r>
            <a:br>
              <a:rPr lang="tr-TR" sz="2000" b="1" dirty="0"/>
            </a:br>
            <a:r>
              <a:rPr lang="tr-TR" sz="2000" b="1" dirty="0"/>
              <a:t>Çocuğun geçirdiği ateşli hastalıklar (kızamık, menenjit vb.), beyin hasarına yol açan kazalar, zehirlenmeler, çocuğun beyin gelişimini etkileyecek yapısal bozukluklar ve </a:t>
            </a:r>
            <a:r>
              <a:rPr lang="tr-TR" sz="2000" b="1" dirty="0" err="1"/>
              <a:t>hormonal</a:t>
            </a:r>
            <a:r>
              <a:rPr lang="tr-TR" sz="2000" b="1" dirty="0"/>
              <a:t> düzensizlikler vb. faktörler doğum sonrası nedenler olarak sıralanabilir.</a:t>
            </a:r>
          </a:p>
        </p:txBody>
      </p:sp>
    </p:spTree>
    <p:extLst>
      <p:ext uri="{BB962C8B-B14F-4D97-AF65-F5344CB8AC3E}">
        <p14:creationId xmlns:p14="http://schemas.microsoft.com/office/powerpoint/2010/main" val="31128000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052736"/>
            <a:ext cx="6400800" cy="4433665"/>
          </a:xfrm>
        </p:spPr>
        <p:txBody>
          <a:bodyPr>
            <a:normAutofit lnSpcReduction="10000"/>
          </a:bodyPr>
          <a:lstStyle/>
          <a:p>
            <a:r>
              <a:rPr lang="tr-TR" b="1" dirty="0" err="1"/>
              <a:t>Sosyo</a:t>
            </a:r>
            <a:r>
              <a:rPr lang="tr-TR" b="1" dirty="0"/>
              <a:t> Ekonomik, Kültürel ve Çevresel Nedenler</a:t>
            </a:r>
            <a:br>
              <a:rPr lang="tr-TR" b="1" dirty="0"/>
            </a:br>
            <a:r>
              <a:rPr lang="tr-TR" b="1" dirty="0"/>
              <a:t>Sosyal ve ekonomik yetersizliklerden kaynaklanan yetersiz beslenme, uyarıcı eksikliği, ev ortamının çocuğun oynaması ve çevreyi keşfetmesi için uygun olmaması vb. faktörlerde bireyde zihinsel yetersizliğe neden olabilecek faktörler arasında sıralanabilir. Zihinsel öğrenme yetersizliğine yol açan nedenleri en aza indirgemek için yeterli olgunluğa erişmeden evlenmemek, akraba evliliklerinin önüne geçmek, doğru zamanda çocuk sahibi olmak, hamilelik sırasında mutlaka doktor kontrolünde olmak, bebeğin aşılarını düzenli yaptırmak fayda sağlayıcı olacaktır.</a:t>
            </a:r>
          </a:p>
        </p:txBody>
      </p:sp>
    </p:spTree>
    <p:extLst>
      <p:ext uri="{BB962C8B-B14F-4D97-AF65-F5344CB8AC3E}">
        <p14:creationId xmlns:p14="http://schemas.microsoft.com/office/powerpoint/2010/main" val="17344154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Nasıl davranmalıyım</a:t>
            </a:r>
            <a:endParaRPr lang="tr-TR" dirty="0"/>
          </a:p>
        </p:txBody>
      </p:sp>
      <p:sp>
        <p:nvSpPr>
          <p:cNvPr id="3" name="İçerik Yer Tutucusu 2"/>
          <p:cNvSpPr>
            <a:spLocks noGrp="1"/>
          </p:cNvSpPr>
          <p:nvPr>
            <p:ph idx="1"/>
          </p:nvPr>
        </p:nvSpPr>
        <p:spPr/>
        <p:txBody>
          <a:bodyPr/>
          <a:lstStyle/>
          <a:p>
            <a:r>
              <a:rPr lang="tr-TR" dirty="0"/>
              <a:t>Çocuğun verdiği doğru cevapları ve davranışları ödüllendirerek çocuğu destekleyin</a:t>
            </a:r>
            <a:r>
              <a:rPr lang="tr-TR" dirty="0" smtClean="0"/>
              <a:t>.</a:t>
            </a:r>
          </a:p>
          <a:p>
            <a:r>
              <a:rPr lang="tr-TR" dirty="0" smtClean="0"/>
              <a:t>Sürekli sıcak gözlemci olun (yardımcı)</a:t>
            </a:r>
          </a:p>
          <a:p>
            <a:r>
              <a:rPr lang="tr-TR" dirty="0" smtClean="0"/>
              <a:t>Dinlediğinizi belli edin </a:t>
            </a:r>
          </a:p>
          <a:p>
            <a:r>
              <a:rPr lang="tr-TR" dirty="0" smtClean="0"/>
              <a:t>Güler yüzlü davranın</a:t>
            </a:r>
          </a:p>
          <a:p>
            <a:r>
              <a:rPr lang="tr-TR" dirty="0" smtClean="0"/>
              <a:t>Aile ve öğretmenlerden düzenli bilgi görüş ve öneri alın</a:t>
            </a:r>
            <a:endParaRPr lang="tr-TR" dirty="0"/>
          </a:p>
        </p:txBody>
      </p:sp>
    </p:spTree>
    <p:extLst>
      <p:ext uri="{BB962C8B-B14F-4D97-AF65-F5344CB8AC3E}">
        <p14:creationId xmlns:p14="http://schemas.microsoft.com/office/powerpoint/2010/main" val="4030959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Nasıl davranmalıyım</a:t>
            </a:r>
          </a:p>
        </p:txBody>
      </p:sp>
      <p:sp>
        <p:nvSpPr>
          <p:cNvPr id="3" name="İçerik Yer Tutucusu 2"/>
          <p:cNvSpPr>
            <a:spLocks noGrp="1"/>
          </p:cNvSpPr>
          <p:nvPr>
            <p:ph idx="1"/>
          </p:nvPr>
        </p:nvSpPr>
        <p:spPr/>
        <p:txBody>
          <a:bodyPr>
            <a:normAutofit lnSpcReduction="10000"/>
          </a:bodyPr>
          <a:lstStyle/>
          <a:p>
            <a:r>
              <a:rPr lang="tr-TR" dirty="0" smtClean="0"/>
              <a:t>Aileye kurallar ve işleyiş ile ilgili düzenli bilgi verin</a:t>
            </a:r>
          </a:p>
          <a:p>
            <a:r>
              <a:rPr lang="tr-TR" dirty="0" smtClean="0"/>
              <a:t>Müzik rahatlatır sesini çok açmamak kaydı ile servis esnasında sakin müzikler dinletmeye çalışın</a:t>
            </a:r>
          </a:p>
          <a:p>
            <a:r>
              <a:rPr lang="tr-TR" dirty="0" smtClean="0"/>
              <a:t>Gerçekçi beklentiler ile yaklaşımlarınızı belirleyin özür ve özelliğine uygun yaklaşımlar içerisinde bulunun.</a:t>
            </a:r>
          </a:p>
          <a:p>
            <a:r>
              <a:rPr lang="tr-TR" dirty="0" smtClean="0"/>
              <a:t>Baş edemediğinizi düşündüğünüz durumlarda mutlaka yardım talep edin</a:t>
            </a:r>
            <a:endParaRPr lang="tr-TR" dirty="0"/>
          </a:p>
        </p:txBody>
      </p:sp>
    </p:spTree>
    <p:extLst>
      <p:ext uri="{BB962C8B-B14F-4D97-AF65-F5344CB8AC3E}">
        <p14:creationId xmlns:p14="http://schemas.microsoft.com/office/powerpoint/2010/main" val="11068027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980728"/>
            <a:ext cx="6400800" cy="3782144"/>
          </a:xfrm>
        </p:spPr>
        <p:txBody>
          <a:bodyPr>
            <a:normAutofit/>
          </a:bodyPr>
          <a:lstStyle/>
          <a:p>
            <a:r>
              <a:rPr lang="tr-TR" sz="4800" b="1" dirty="0" smtClean="0"/>
              <a:t>SERVİS SIRASINDA OLUŞABİLECEK PROBLEMLER</a:t>
            </a:r>
            <a:endParaRPr lang="tr-TR" sz="4800" b="1" dirty="0"/>
          </a:p>
        </p:txBody>
      </p:sp>
    </p:spTree>
    <p:extLst>
      <p:ext uri="{BB962C8B-B14F-4D97-AF65-F5344CB8AC3E}">
        <p14:creationId xmlns:p14="http://schemas.microsoft.com/office/powerpoint/2010/main" val="352349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196752"/>
            <a:ext cx="7725544" cy="5433467"/>
          </a:xfrm>
        </p:spPr>
        <p:txBody>
          <a:bodyPr>
            <a:normAutofit/>
          </a:bodyPr>
          <a:lstStyle/>
          <a:p>
            <a:pPr>
              <a:buClr>
                <a:schemeClr val="tx1"/>
              </a:buClr>
              <a:buFont typeface="Wingdings" panose="05000000000000000000" pitchFamily="2" charset="2"/>
              <a:buChar char="q"/>
            </a:pPr>
            <a:r>
              <a:rPr lang="tr-TR" dirty="0" smtClean="0">
                <a:solidFill>
                  <a:srgbClr val="FF0000"/>
                </a:solidFill>
                <a:latin typeface="Comic Sans MS" pitchFamily="66" charset="0"/>
              </a:rPr>
              <a:t> Doğruyla yanlışı, </a:t>
            </a:r>
          </a:p>
          <a:p>
            <a:pPr>
              <a:buClr>
                <a:schemeClr val="tx1"/>
              </a:buClr>
              <a:buFont typeface="Wingdings" panose="05000000000000000000" pitchFamily="2" charset="2"/>
              <a:buChar char="q"/>
            </a:pPr>
            <a:r>
              <a:rPr lang="tr-TR" dirty="0" smtClean="0">
                <a:solidFill>
                  <a:srgbClr val="FF0000"/>
                </a:solidFill>
                <a:latin typeface="Comic Sans MS" pitchFamily="66" charset="0"/>
              </a:rPr>
              <a:t> Haklı ile haksızı, </a:t>
            </a:r>
          </a:p>
          <a:p>
            <a:pPr>
              <a:buClr>
                <a:schemeClr val="tx1"/>
              </a:buClr>
              <a:buFont typeface="Wingdings" panose="05000000000000000000" pitchFamily="2" charset="2"/>
              <a:buChar char="q"/>
            </a:pPr>
            <a:r>
              <a:rPr lang="tr-TR" dirty="0">
                <a:solidFill>
                  <a:srgbClr val="FF0000"/>
                </a:solidFill>
                <a:latin typeface="Comic Sans MS" pitchFamily="66" charset="0"/>
              </a:rPr>
              <a:t> İ</a:t>
            </a:r>
            <a:r>
              <a:rPr lang="tr-TR" dirty="0" smtClean="0">
                <a:solidFill>
                  <a:srgbClr val="FF0000"/>
                </a:solidFill>
                <a:latin typeface="Comic Sans MS" pitchFamily="66" charset="0"/>
              </a:rPr>
              <a:t>yiyle kötüyü, </a:t>
            </a:r>
          </a:p>
          <a:p>
            <a:pPr>
              <a:buClr>
                <a:schemeClr val="tx1"/>
              </a:buClr>
              <a:buFont typeface="Wingdings" panose="05000000000000000000" pitchFamily="2" charset="2"/>
              <a:buChar char="q"/>
            </a:pPr>
            <a:r>
              <a:rPr lang="tr-TR" dirty="0">
                <a:solidFill>
                  <a:srgbClr val="FF0000"/>
                </a:solidFill>
                <a:latin typeface="Comic Sans MS" pitchFamily="66" charset="0"/>
              </a:rPr>
              <a:t> A</a:t>
            </a:r>
            <a:r>
              <a:rPr lang="tr-TR" dirty="0" smtClean="0">
                <a:solidFill>
                  <a:srgbClr val="FF0000"/>
                </a:solidFill>
                <a:latin typeface="Comic Sans MS" pitchFamily="66" charset="0"/>
              </a:rPr>
              <a:t>dil ile adil olmayanı </a:t>
            </a:r>
          </a:p>
          <a:p>
            <a:pPr marL="0" indent="0">
              <a:buClr>
                <a:schemeClr val="tx1"/>
              </a:buClr>
              <a:buNone/>
            </a:pPr>
            <a:endParaRPr lang="tr-TR" dirty="0" smtClean="0">
              <a:latin typeface="Comic Sans MS" pitchFamily="66" charset="0"/>
            </a:endParaRPr>
          </a:p>
          <a:p>
            <a:pPr marL="0" indent="0">
              <a:buClr>
                <a:schemeClr val="tx1"/>
              </a:buClr>
              <a:buNone/>
            </a:pPr>
            <a:r>
              <a:rPr lang="tr-TR" dirty="0" smtClean="0">
                <a:latin typeface="Comic Sans MS" pitchFamily="66" charset="0"/>
              </a:rPr>
              <a:t>ayırt etmek  ve  buna uygun davranış sergilemektir.</a:t>
            </a:r>
          </a:p>
          <a:p>
            <a:pPr marL="0" indent="0">
              <a:buNone/>
            </a:pPr>
            <a:endParaRPr lang="tr-TR" dirty="0" smtClean="0"/>
          </a:p>
          <a:p>
            <a:pPr marL="0" indent="0">
              <a:buNone/>
            </a:pPr>
            <a:endParaRPr lang="tr-TR" dirty="0"/>
          </a:p>
          <a:p>
            <a:pPr>
              <a:buFont typeface="Wingdings" panose="05000000000000000000" pitchFamily="2" charset="2"/>
              <a:buChar char="q"/>
            </a:pPr>
            <a:r>
              <a:rPr lang="tr-TR" dirty="0" smtClean="0"/>
              <a:t> </a:t>
            </a:r>
            <a:r>
              <a:rPr lang="tr-TR" dirty="0" smtClean="0">
                <a:latin typeface="Comic Sans MS" panose="030F0702030302020204" pitchFamily="66" charset="0"/>
              </a:rPr>
              <a:t>Peki </a:t>
            </a:r>
            <a:r>
              <a:rPr lang="tr-TR" u="sng" dirty="0" smtClean="0">
                <a:latin typeface="Comic Sans MS" panose="030F0702030302020204" pitchFamily="66" charset="0"/>
              </a:rPr>
              <a:t>etik</a:t>
            </a:r>
            <a:r>
              <a:rPr lang="tr-TR" dirty="0" smtClean="0">
                <a:latin typeface="Comic Sans MS" panose="030F0702030302020204" pitchFamily="66" charset="0"/>
              </a:rPr>
              <a:t> demek </a:t>
            </a:r>
            <a:r>
              <a:rPr lang="tr-TR" u="sng" dirty="0" smtClean="0">
                <a:latin typeface="Comic Sans MS" panose="030F0702030302020204" pitchFamily="66" charset="0"/>
              </a:rPr>
              <a:t>ahlak</a:t>
            </a:r>
            <a:r>
              <a:rPr lang="tr-TR" dirty="0" smtClean="0">
                <a:latin typeface="Comic Sans MS" panose="030F0702030302020204" pitchFamily="66" charset="0"/>
              </a:rPr>
              <a:t> demek midir?</a:t>
            </a:r>
            <a:endParaRPr lang="tr-TR" dirty="0">
              <a:latin typeface="Comic Sans MS" panose="030F0702030302020204" pitchFamily="66" charset="0"/>
            </a:endParaRPr>
          </a:p>
        </p:txBody>
      </p:sp>
    </p:spTree>
    <p:extLst>
      <p:ext uri="{BB962C8B-B14F-4D97-AF65-F5344CB8AC3E}">
        <p14:creationId xmlns:p14="http://schemas.microsoft.com/office/powerpoint/2010/main" val="417277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295400"/>
            <a:ext cx="6400800" cy="2637656"/>
          </a:xfrm>
        </p:spPr>
        <p:txBody>
          <a:bodyPr>
            <a:normAutofit/>
          </a:bodyPr>
          <a:lstStyle/>
          <a:p>
            <a:r>
              <a:rPr lang="tr-TR" sz="4000" b="1" dirty="0" smtClean="0"/>
              <a:t>Alınması gereken Önlemler</a:t>
            </a:r>
            <a:endParaRPr lang="tr-TR" sz="4000" b="1" dirty="0"/>
          </a:p>
        </p:txBody>
      </p:sp>
    </p:spTree>
    <p:extLst>
      <p:ext uri="{BB962C8B-B14F-4D97-AF65-F5344CB8AC3E}">
        <p14:creationId xmlns:p14="http://schemas.microsoft.com/office/powerpoint/2010/main" val="14121593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4000" b="1" dirty="0"/>
              <a:t>OKUL SERVİS ARAÇLARI </a:t>
            </a:r>
            <a:r>
              <a:rPr lang="tr-TR" sz="4000" b="1" dirty="0">
                <a:hlinkClick r:id="rId2" action="ppaction://hlinkfile"/>
              </a:rPr>
              <a:t>HİZMET</a:t>
            </a:r>
            <a:r>
              <a:rPr lang="tr-TR" sz="4000" b="1" dirty="0"/>
              <a:t> YÖNETMELİĞİ</a:t>
            </a:r>
          </a:p>
          <a:p>
            <a:endParaRPr lang="tr-TR" dirty="0"/>
          </a:p>
        </p:txBody>
      </p:sp>
    </p:spTree>
    <p:extLst>
      <p:ext uri="{BB962C8B-B14F-4D97-AF65-F5344CB8AC3E}">
        <p14:creationId xmlns:p14="http://schemas.microsoft.com/office/powerpoint/2010/main" val="2017086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anose="05000000000000000000" pitchFamily="2" charset="2"/>
              <a:buChar char="q"/>
            </a:pPr>
            <a:r>
              <a:rPr lang="tr-TR" altLang="tr-TR" dirty="0" smtClean="0">
                <a:latin typeface="Comic Sans MS" panose="030F0702030302020204" pitchFamily="66" charset="0"/>
              </a:rPr>
              <a:t>Ahlak geniş tabanlı ve nasıl davranılması gerektiğine ilişkin </a:t>
            </a:r>
            <a:r>
              <a:rPr lang="tr-TR" altLang="tr-TR" u="sng" dirty="0" smtClean="0">
                <a:latin typeface="Comic Sans MS" panose="030F0702030302020204" pitchFamily="66" charset="0"/>
              </a:rPr>
              <a:t>yazılı olmayan standartları</a:t>
            </a:r>
            <a:r>
              <a:rPr lang="tr-TR" altLang="tr-TR" dirty="0" smtClean="0">
                <a:latin typeface="Comic Sans MS" panose="030F0702030302020204" pitchFamily="66" charset="0"/>
              </a:rPr>
              <a:t> belirler.</a:t>
            </a:r>
          </a:p>
          <a:p>
            <a:pPr>
              <a:buFont typeface="Wingdings" panose="05000000000000000000" pitchFamily="2" charset="2"/>
              <a:buChar char="q"/>
            </a:pPr>
            <a:endParaRPr lang="tr-TR" altLang="tr-TR" b="1" dirty="0" smtClean="0">
              <a:latin typeface="Comic Sans MS" panose="030F0702030302020204" pitchFamily="66" charset="0"/>
            </a:endParaRPr>
          </a:p>
          <a:p>
            <a:pPr>
              <a:buFont typeface="Wingdings" panose="05000000000000000000" pitchFamily="2" charset="2"/>
              <a:buChar char="q"/>
            </a:pPr>
            <a:r>
              <a:rPr lang="tr-TR" altLang="tr-TR" dirty="0" smtClean="0">
                <a:latin typeface="Comic Sans MS" panose="030F0702030302020204" pitchFamily="66" charset="0"/>
              </a:rPr>
              <a:t>Etik ise ;kuralların açık ve </a:t>
            </a:r>
            <a:r>
              <a:rPr lang="tr-TR" altLang="tr-TR" u="sng" dirty="0" smtClean="0">
                <a:latin typeface="Comic Sans MS" panose="030F0702030302020204" pitchFamily="66" charset="0"/>
              </a:rPr>
              <a:t>belirli alana ilişkin yazılı kuralları</a:t>
            </a:r>
            <a:r>
              <a:rPr lang="tr-TR" altLang="tr-TR" dirty="0" smtClean="0">
                <a:latin typeface="Comic Sans MS" panose="030F0702030302020204" pitchFamily="66" charset="0"/>
              </a:rPr>
              <a:t> içermesi beklenir.</a:t>
            </a:r>
          </a:p>
          <a:p>
            <a:endParaRPr lang="tr-TR" dirty="0"/>
          </a:p>
        </p:txBody>
      </p:sp>
      <p:sp>
        <p:nvSpPr>
          <p:cNvPr id="2" name="Başlık 1"/>
          <p:cNvSpPr>
            <a:spLocks noGrp="1"/>
          </p:cNvSpPr>
          <p:nvPr>
            <p:ph type="title"/>
          </p:nvPr>
        </p:nvSpPr>
        <p:spPr/>
        <p:txBody>
          <a:bodyPr/>
          <a:lstStyle/>
          <a:p>
            <a:r>
              <a:rPr lang="tr-TR" u="sng" dirty="0" smtClean="0">
                <a:solidFill>
                  <a:srgbClr val="FF0000"/>
                </a:solidFill>
                <a:latin typeface="Times New Roman" panose="02020603050405020304" pitchFamily="18" charset="0"/>
                <a:cs typeface="Times New Roman" panose="02020603050405020304" pitchFamily="18" charset="0"/>
              </a:rPr>
              <a:t>HAYIR.</a:t>
            </a:r>
            <a:endParaRPr lang="tr-TR"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6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188640"/>
            <a:ext cx="6681936" cy="5544616"/>
          </a:xfrm>
        </p:spPr>
        <p:txBody>
          <a:bodyPr>
            <a:normAutofit lnSpcReduction="10000"/>
          </a:bodyPr>
          <a:lstStyle/>
          <a:p>
            <a:pPr>
              <a:buFont typeface="Wingdings" panose="05000000000000000000" pitchFamily="2" charset="2"/>
              <a:buChar char="q"/>
            </a:pPr>
            <a:endParaRPr lang="tr-TR" dirty="0" smtClean="0">
              <a:latin typeface="Comic Sans MS" panose="030F0702030302020204" pitchFamily="66" charset="0"/>
            </a:endParaRPr>
          </a:p>
          <a:p>
            <a:pPr>
              <a:buFont typeface="Wingdings" panose="05000000000000000000" pitchFamily="2" charset="2"/>
              <a:buChar char="q"/>
            </a:pPr>
            <a:endParaRPr lang="tr-TR" dirty="0">
              <a:latin typeface="Comic Sans MS" panose="030F0702030302020204" pitchFamily="66" charset="0"/>
            </a:endParaRPr>
          </a:p>
          <a:p>
            <a:pPr>
              <a:buFont typeface="Wingdings" panose="05000000000000000000" pitchFamily="2" charset="2"/>
              <a:buChar char="q"/>
            </a:pPr>
            <a:endParaRPr lang="tr-TR" dirty="0" smtClean="0">
              <a:latin typeface="Comic Sans MS" panose="030F0702030302020204" pitchFamily="66" charset="0"/>
            </a:endParaRPr>
          </a:p>
          <a:p>
            <a:pPr>
              <a:buFont typeface="Wingdings" panose="05000000000000000000" pitchFamily="2" charset="2"/>
              <a:buChar char="q"/>
            </a:pPr>
            <a:r>
              <a:rPr lang="tr-TR" dirty="0" smtClean="0">
                <a:latin typeface="Comic Sans MS" panose="030F0702030302020204" pitchFamily="66" charset="0"/>
              </a:rPr>
              <a:t>Ahlak görelidir ve toplumdan topluma değişebildiği gibi, aynı toplum içindeki farklı grupların benimsediği ahlak kuralları arasında bile farklılıklar vardır.</a:t>
            </a:r>
          </a:p>
          <a:p>
            <a:pPr>
              <a:buFont typeface="Wingdings" panose="05000000000000000000" pitchFamily="2" charset="2"/>
              <a:buChar char="q"/>
            </a:pPr>
            <a:endParaRPr lang="tr-TR" dirty="0" smtClean="0">
              <a:latin typeface="Comic Sans MS" panose="030F0702030302020204" pitchFamily="66" charset="0"/>
            </a:endParaRPr>
          </a:p>
          <a:p>
            <a:pPr>
              <a:buFont typeface="Wingdings" panose="05000000000000000000" pitchFamily="2" charset="2"/>
              <a:buChar char="q"/>
            </a:pPr>
            <a:endParaRPr lang="tr-TR" dirty="0" smtClean="0">
              <a:latin typeface="Comic Sans MS" panose="030F0702030302020204" pitchFamily="66" charset="0"/>
            </a:endParaRPr>
          </a:p>
          <a:p>
            <a:pPr>
              <a:buFont typeface="Wingdings" panose="05000000000000000000" pitchFamily="2" charset="2"/>
              <a:buChar char="q"/>
            </a:pPr>
            <a:r>
              <a:rPr lang="tr-TR" dirty="0" smtClean="0">
                <a:latin typeface="Comic Sans MS" panose="030F0702030302020204" pitchFamily="66" charset="0"/>
              </a:rPr>
              <a:t>Ahlak, genellikle insanların kendisine göre yaşadıkları bir ilkeler topluluğu, bir kurallar toplamı anlamına gelir. Ahlak felsefesi ya da etik ise ahlaktan farklı olarak, bu tür davranışları felsefi olarak inceleyen, onları açıklamaya ve değerlendirmeye çalışan felsefe dalıdır </a:t>
            </a:r>
            <a:endParaRPr lang="tr-TR" dirty="0">
              <a:latin typeface="Comic Sans MS" panose="030F0702030302020204" pitchFamily="66" charset="0"/>
            </a:endParaRPr>
          </a:p>
        </p:txBody>
      </p:sp>
      <p:sp>
        <p:nvSpPr>
          <p:cNvPr id="2" name="Başlık 1"/>
          <p:cNvSpPr>
            <a:spLocks noGrp="1"/>
          </p:cNvSpPr>
          <p:nvPr>
            <p:ph type="title"/>
          </p:nvPr>
        </p:nvSpPr>
        <p:spPr>
          <a:xfrm>
            <a:off x="323528" y="548680"/>
            <a:ext cx="8229600" cy="836712"/>
          </a:xfrm>
        </p:spPr>
        <p:txBody>
          <a:bodyPr/>
          <a:lstStyle/>
          <a:p>
            <a:r>
              <a:rPr lang="tr-TR" dirty="0" smtClean="0">
                <a:solidFill>
                  <a:srgbClr val="FF0000"/>
                </a:solidFill>
                <a:latin typeface="Times New Roman" panose="02020603050405020304" pitchFamily="18" charset="0"/>
                <a:cs typeface="Times New Roman" panose="02020603050405020304" pitchFamily="18" charset="0"/>
              </a:rPr>
              <a:t>Sonuç Olarak;</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8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200</TotalTime>
  <Words>1738</Words>
  <Application>Microsoft Office PowerPoint</Application>
  <PresentationFormat>Ekran Gösterisi (4:3)</PresentationFormat>
  <Paragraphs>232</Paragraphs>
  <Slides>71</Slides>
  <Notes>1</Notes>
  <HiddenSlides>0</HiddenSlides>
  <MMClips>0</MMClips>
  <ScaleCrop>false</ScaleCrop>
  <HeadingPairs>
    <vt:vector size="4" baseType="variant">
      <vt:variant>
        <vt:lpstr>Tema</vt:lpstr>
      </vt:variant>
      <vt:variant>
        <vt:i4>1</vt:i4>
      </vt:variant>
      <vt:variant>
        <vt:lpstr>Slayt Başlıkları</vt:lpstr>
      </vt:variant>
      <vt:variant>
        <vt:i4>71</vt:i4>
      </vt:variant>
    </vt:vector>
  </HeadingPairs>
  <TitlesOfParts>
    <vt:vector size="72" baseType="lpstr">
      <vt:lpstr>Moda Tasarımı</vt:lpstr>
      <vt:lpstr>  ÖZEL EĞİTİM OKUL KURUM VE SINIFLARI OKUL SERVİS ARAÇLARINI KULLANAN ŞÖFÖRLER İLE REHBER PERSONELE YÖNELİK ÖZEL EĞİTİM FARKINDALIK BİLGİLENDİRME SEMİNERİ</vt:lpstr>
      <vt:lpstr>Özel eğitimde ETİK DEĞERLER</vt:lpstr>
      <vt:lpstr>PowerPoint Sunusu</vt:lpstr>
      <vt:lpstr>Etik Nedir?</vt:lpstr>
      <vt:lpstr>PowerPoint Sunusu</vt:lpstr>
      <vt:lpstr>PowerPoint Sunusu</vt:lpstr>
      <vt:lpstr>PowerPoint Sunusu</vt:lpstr>
      <vt:lpstr>HAYIR.</vt:lpstr>
      <vt:lpstr>Sonuç Olarak;</vt:lpstr>
      <vt:lpstr>EĞİTİM VE ETİK</vt:lpstr>
      <vt:lpstr>ÖZEL EĞİTİMDE ETİK</vt:lpstr>
      <vt:lpstr>Toplum açısından;</vt:lpstr>
      <vt:lpstr>Toplum açısından;</vt:lpstr>
      <vt:lpstr>Basın açısından;</vt:lpstr>
      <vt:lpstr>Aile/Veli açısından;</vt:lpstr>
      <vt:lpstr>Öğretmen açısından;</vt:lpstr>
      <vt:lpstr>SONUÇ;</vt:lpstr>
      <vt:lpstr>SONUÇ;</vt:lpstr>
      <vt:lpstr>SONUÇ;</vt:lpstr>
      <vt:lpstr>ETİK KURALLARI</vt:lpstr>
      <vt:lpstr>ETİK KURALLARI</vt:lpstr>
      <vt:lpstr>PowerPoint Sunusu</vt:lpstr>
      <vt:lpstr>PowerPoint Sunusu</vt:lpstr>
      <vt:lpstr>PowerPoint Sunusu</vt:lpstr>
      <vt:lpstr>ÖZEL EĞİTİMİN İLKELERİ</vt:lpstr>
      <vt:lpstr>PowerPoint Sunusu</vt:lpstr>
      <vt:lpstr>PowerPoint Sunusu</vt:lpstr>
      <vt:lpstr>PowerPoint Sunusu</vt:lpstr>
      <vt:lpstr>PowerPoint Sunusu</vt:lpstr>
      <vt:lpstr>PowerPoint Sunusu</vt:lpstr>
      <vt:lpstr>PowerPoint Sunusu</vt:lpstr>
      <vt:lpstr>Engel Türleri</vt:lpstr>
      <vt:lpstr>Zİhİn ENGELLİLER VE ÖZELLİKLERİ</vt:lpstr>
      <vt:lpstr>PowerPoint Sunusu</vt:lpstr>
      <vt:lpstr>PowerPoint Sunusu</vt:lpstr>
      <vt:lpstr>İŞİTME YETERSİZLİĞİ OLAN BİREYLER ve özellİklerİ</vt:lpstr>
      <vt:lpstr>PowerPoint Sunusu</vt:lpstr>
      <vt:lpstr>PowerPoint Sunusu</vt:lpstr>
      <vt:lpstr>PowerPoint Sunusu</vt:lpstr>
      <vt:lpstr>PowerPoint Sunusu</vt:lpstr>
      <vt:lpstr>PowerPoint Sunusu</vt:lpstr>
      <vt:lpstr>GÖRME YETERSİZLİĞİ OLAN BİREYLER ve ÖZELLİKLERİ</vt:lpstr>
      <vt:lpstr>PowerPoint Sunusu</vt:lpstr>
      <vt:lpstr>PowerPoint Sunusu</vt:lpstr>
      <vt:lpstr>PowerPoint Sunusu</vt:lpstr>
      <vt:lpstr>PowerPoint Sunusu</vt:lpstr>
      <vt:lpstr>PowerPoint Sunusu</vt:lpstr>
      <vt:lpstr>ORTOPEDİK ENGELLİLER VE ÖZELLİKLERİ</vt:lpstr>
      <vt:lpstr>PowerPoint Sunusu</vt:lpstr>
      <vt:lpstr>PowerPoint Sunusu</vt:lpstr>
      <vt:lpstr>ÖZEL ÖĞRENME GÜÇLÜĞÜ OLAN BİREYLER VE ÖZELLİKLERİ</vt:lpstr>
      <vt:lpstr>PowerPoint Sunusu</vt:lpstr>
      <vt:lpstr>PowerPoint Sunusu</vt:lpstr>
      <vt:lpstr>PowerPoint Sunusu</vt:lpstr>
      <vt:lpstr>YAYGIN GELİŞİMSEL BOZUKLUĞU OLAN BİREYLER ve özellİklerİ (otİzm)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Nasıl davranmalıyım</vt:lpstr>
      <vt:lpstr>Nasıl davranmalıyım</vt:lpstr>
      <vt:lpstr>SERVİS SIRASINDA OLUŞABİLECEK PROBLEMLER</vt:lpstr>
      <vt:lpstr>Alınması gereken Önlemler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EĞİTİM OKUL KURUM VE SINIFLARI OKUL SERVİS ARAÇLARINI KULLANAN ŞÖFÖRLER İLE REHBER PERSONELE YÖNELİK ÖZEL EĞİTİM FARKINDALIK BİLGİLENDİRME SEMİNERİ</dc:title>
  <dc:creator>Yekta Yiğit</dc:creator>
  <cp:lastModifiedBy>MEB</cp:lastModifiedBy>
  <cp:revision>22</cp:revision>
  <dcterms:created xsi:type="dcterms:W3CDTF">2017-09-16T18:29:00Z</dcterms:created>
  <dcterms:modified xsi:type="dcterms:W3CDTF">2017-10-18T13:40:08Z</dcterms:modified>
</cp:coreProperties>
</file>