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76"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9" r:id="rId24"/>
    <p:sldId id="301" r:id="rId25"/>
    <p:sldId id="303" r:id="rId26"/>
    <p:sldId id="305" r:id="rId27"/>
    <p:sldId id="307" r:id="rId28"/>
    <p:sldId id="309" r:id="rId29"/>
    <p:sldId id="310" r:id="rId30"/>
    <p:sldId id="311" r:id="rId31"/>
    <p:sldId id="312" r:id="rId32"/>
    <p:sldId id="313" r:id="rId33"/>
    <p:sldId id="314" r:id="rId34"/>
    <p:sldId id="315" r:id="rId35"/>
    <p:sldId id="316"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002"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Kitap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manualLayout>
          <c:layoutTarget val="inner"/>
          <c:xMode val="edge"/>
          <c:yMode val="edge"/>
          <c:x val="8.9909061731637333E-2"/>
          <c:y val="0.21028646389717462"/>
          <c:w val="0.40054696503980036"/>
          <c:h val="0.76257979882577165"/>
        </c:manualLayout>
      </c:layout>
      <c:pieChart>
        <c:varyColors val="1"/>
        <c:ser>
          <c:idx val="1"/>
          <c:order val="1"/>
          <c:cat>
            <c:strRef>
              <c:f>Sayfa1!$C$4:$C$6</c:f>
              <c:strCache>
                <c:ptCount val="3"/>
                <c:pt idx="0">
                  <c:v>Normal</c:v>
                </c:pt>
                <c:pt idx="1">
                  <c:v>Normal Zekanın Altı</c:v>
                </c:pt>
                <c:pt idx="2">
                  <c:v>Üstün Yetenekli</c:v>
                </c:pt>
              </c:strCache>
            </c:strRef>
          </c:cat>
          <c:val>
            <c:numRef>
              <c:f>Sayfa1!$D$4:$D$6</c:f>
              <c:numCache>
                <c:formatCode>General</c:formatCode>
                <c:ptCount val="3"/>
                <c:pt idx="0">
                  <c:v>95</c:v>
                </c:pt>
                <c:pt idx="1">
                  <c:v>3</c:v>
                </c:pt>
                <c:pt idx="2">
                  <c:v>2</c:v>
                </c:pt>
              </c:numCache>
            </c:numRef>
          </c:val>
        </c:ser>
        <c:ser>
          <c:idx val="0"/>
          <c:order val="0"/>
          <c:cat>
            <c:strRef>
              <c:f>Sayfa1!$C$4:$C$6</c:f>
              <c:strCache>
                <c:ptCount val="3"/>
                <c:pt idx="0">
                  <c:v>Normal</c:v>
                </c:pt>
                <c:pt idx="1">
                  <c:v>Normal Zekanın Altı</c:v>
                </c:pt>
                <c:pt idx="2">
                  <c:v>Üstün Yetenekli</c:v>
                </c:pt>
              </c:strCache>
            </c:strRef>
          </c:cat>
          <c:val>
            <c:numRef>
              <c:f>Sayfa1!$D$4:$D$6</c:f>
              <c:numCache>
                <c:formatCode>General</c:formatCode>
                <c:ptCount val="3"/>
                <c:pt idx="0">
                  <c:v>95</c:v>
                </c:pt>
                <c:pt idx="1">
                  <c:v>3</c:v>
                </c:pt>
                <c:pt idx="2">
                  <c:v>2</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spPr>
    <a:solidFill>
      <a:schemeClr val="lt1"/>
    </a:solidFill>
    <a:ln w="25400" cap="flat" cmpd="sng" algn="ctr">
      <a:solidFill>
        <a:schemeClr val="accent4"/>
      </a:solidFill>
      <a:prstDash val="solid"/>
    </a:ln>
    <a:effectLst/>
  </c:spPr>
  <c:txPr>
    <a:bodyPr/>
    <a:lstStyle/>
    <a:p>
      <a:pPr>
        <a:defRPr>
          <a:solidFill>
            <a:schemeClr val="dk1"/>
          </a:solidFill>
          <a:latin typeface="+mn-lt"/>
          <a:ea typeface="+mn-ea"/>
          <a:cs typeface="+mn-cs"/>
        </a:defRPr>
      </a:pPr>
      <a:endParaRPr lang="tr-T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0.11111</cdr:x>
      <cdr:y>0.07692</cdr:y>
    </cdr:from>
    <cdr:to>
      <cdr:x>0.90909</cdr:x>
      <cdr:y>0.17308</cdr:y>
    </cdr:to>
    <cdr:sp macro="" textlink="">
      <cdr:nvSpPr>
        <cdr:cNvPr id="2" name="Metin kutusu 1"/>
        <cdr:cNvSpPr txBox="1"/>
      </cdr:nvSpPr>
      <cdr:spPr>
        <a:xfrm xmlns:a="http://schemas.openxmlformats.org/drawingml/2006/main">
          <a:off x="792088" y="288032"/>
          <a:ext cx="5688632"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tr-TR" sz="1600" b="1" dirty="0" smtClean="0">
              <a:solidFill>
                <a:schemeClr val="bg1"/>
              </a:solidFill>
            </a:rPr>
            <a:t>TOPLUMU OLUŞTURAN BİREYLER</a:t>
          </a:r>
          <a:endParaRPr lang="tr-TR" sz="1600" b="1" dirty="0">
            <a:solidFill>
              <a:schemeClr val="bg1"/>
            </a:solidFill>
          </a:endParaRPr>
        </a:p>
      </cdr:txBody>
    </cdr:sp>
  </cdr:relSizeAnchor>
  <cdr:relSizeAnchor xmlns:cdr="http://schemas.openxmlformats.org/drawingml/2006/chartDrawing">
    <cdr:from>
      <cdr:x>0.64646</cdr:x>
      <cdr:y>0.3</cdr:y>
    </cdr:from>
    <cdr:to>
      <cdr:x>0.81818</cdr:x>
      <cdr:y>0.36667</cdr:y>
    </cdr:to>
    <cdr:sp macro="" textlink="">
      <cdr:nvSpPr>
        <cdr:cNvPr id="3" name="Metin kutusu 2"/>
        <cdr:cNvSpPr txBox="1"/>
      </cdr:nvSpPr>
      <cdr:spPr>
        <a:xfrm xmlns:a="http://schemas.openxmlformats.org/drawingml/2006/main">
          <a:off x="4608512" y="1296144"/>
          <a:ext cx="1224136"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tr-TR" dirty="0" smtClean="0"/>
            <a:t>Özel Yetenek</a:t>
          </a:r>
          <a:endParaRPr lang="tr-TR" sz="1100" dirty="0"/>
        </a:p>
      </cdr:txBody>
    </cdr:sp>
  </cdr:relSizeAnchor>
  <cdr:relSizeAnchor xmlns:cdr="http://schemas.openxmlformats.org/drawingml/2006/chartDrawing">
    <cdr:from>
      <cdr:x>0.64646</cdr:x>
      <cdr:y>0.4</cdr:y>
    </cdr:from>
    <cdr:to>
      <cdr:x>0.81818</cdr:x>
      <cdr:y>0.46667</cdr:y>
    </cdr:to>
    <cdr:sp macro="" textlink="">
      <cdr:nvSpPr>
        <cdr:cNvPr id="4" name="Metin kutusu 1"/>
        <cdr:cNvSpPr txBox="1"/>
      </cdr:nvSpPr>
      <cdr:spPr>
        <a:xfrm xmlns:a="http://schemas.openxmlformats.org/drawingml/2006/main">
          <a:off x="4608512" y="1728192"/>
          <a:ext cx="1224136"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dirty="0" smtClean="0"/>
            <a:t>Normal Altı</a:t>
          </a:r>
          <a:r>
            <a:rPr lang="tr-TR" sz="1100" dirty="0" smtClean="0"/>
            <a:t> </a:t>
          </a:r>
          <a:endParaRPr lang="tr-TR" sz="1100" dirty="0"/>
        </a:p>
      </cdr:txBody>
    </cdr:sp>
  </cdr:relSizeAnchor>
  <cdr:relSizeAnchor xmlns:cdr="http://schemas.openxmlformats.org/drawingml/2006/chartDrawing">
    <cdr:from>
      <cdr:x>0.64646</cdr:x>
      <cdr:y>0.5</cdr:y>
    </cdr:from>
    <cdr:to>
      <cdr:x>0.81818</cdr:x>
      <cdr:y>0.56667</cdr:y>
    </cdr:to>
    <cdr:sp macro="" textlink="">
      <cdr:nvSpPr>
        <cdr:cNvPr id="5" name="Metin kutusu 1"/>
        <cdr:cNvSpPr txBox="1"/>
      </cdr:nvSpPr>
      <cdr:spPr>
        <a:xfrm xmlns:a="http://schemas.openxmlformats.org/drawingml/2006/main">
          <a:off x="4608512" y="2160240"/>
          <a:ext cx="1224136"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dirty="0" smtClean="0"/>
            <a:t>Normal</a:t>
          </a:r>
          <a:endParaRPr lang="tr-TR" sz="1100" dirty="0"/>
        </a:p>
      </cdr:txBody>
    </cdr:sp>
  </cdr:relSizeAnchor>
  <cdr:relSizeAnchor xmlns:cdr="http://schemas.openxmlformats.org/drawingml/2006/chartDrawing">
    <cdr:from>
      <cdr:x>0.59596</cdr:x>
      <cdr:y>0.3</cdr:y>
    </cdr:from>
    <cdr:to>
      <cdr:x>0.63934</cdr:x>
      <cdr:y>0.35491</cdr:y>
    </cdr:to>
    <cdr:sp macro="" textlink="">
      <cdr:nvSpPr>
        <cdr:cNvPr id="6" name="Metin kutusu 1"/>
        <cdr:cNvSpPr txBox="1"/>
      </cdr:nvSpPr>
      <cdr:spPr>
        <a:xfrm xmlns:a="http://schemas.openxmlformats.org/drawingml/2006/main">
          <a:off x="4248472" y="1296144"/>
          <a:ext cx="309240" cy="237232"/>
        </a:xfrm>
        <a:prstGeom xmlns:a="http://schemas.openxmlformats.org/drawingml/2006/main" prst="rect">
          <a:avLst/>
        </a:prstGeom>
      </cdr:spPr>
      <cdr:style>
        <a:lnRef xmlns:a="http://schemas.openxmlformats.org/drawingml/2006/main" idx="1">
          <a:schemeClr val="accent3"/>
        </a:lnRef>
        <a:fillRef xmlns:a="http://schemas.openxmlformats.org/drawingml/2006/main" idx="3">
          <a:schemeClr val="accent3"/>
        </a:fillRef>
        <a:effectRef xmlns:a="http://schemas.openxmlformats.org/drawingml/2006/main" idx="2">
          <a:schemeClr val="accent3"/>
        </a:effectRef>
        <a:fontRef xmlns:a="http://schemas.openxmlformats.org/drawingml/2006/main" idx="minor">
          <a:schemeClr val="lt1"/>
        </a:fontRef>
      </cdr:style>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tr-TR" sz="1100" dirty="0"/>
        </a:p>
      </cdr:txBody>
    </cdr:sp>
  </cdr:relSizeAnchor>
  <cdr:relSizeAnchor xmlns:cdr="http://schemas.openxmlformats.org/drawingml/2006/chartDrawing">
    <cdr:from>
      <cdr:x>0.59596</cdr:x>
      <cdr:y>0.4</cdr:y>
    </cdr:from>
    <cdr:to>
      <cdr:x>0.63934</cdr:x>
      <cdr:y>0.45491</cdr:y>
    </cdr:to>
    <cdr:sp macro="" textlink="">
      <cdr:nvSpPr>
        <cdr:cNvPr id="7" name="Metin kutusu 1"/>
        <cdr:cNvSpPr txBox="1"/>
      </cdr:nvSpPr>
      <cdr:spPr>
        <a:xfrm xmlns:a="http://schemas.openxmlformats.org/drawingml/2006/main">
          <a:off x="4248472" y="1728192"/>
          <a:ext cx="309240" cy="237232"/>
        </a:xfrm>
        <a:prstGeom xmlns:a="http://schemas.openxmlformats.org/drawingml/2006/main" prst="rect">
          <a:avLst/>
        </a:prstGeom>
      </cdr:spPr>
      <cdr:style>
        <a:lnRef xmlns:a="http://schemas.openxmlformats.org/drawingml/2006/main" idx="1">
          <a:schemeClr val="accent4"/>
        </a:lnRef>
        <a:fillRef xmlns:a="http://schemas.openxmlformats.org/drawingml/2006/main" idx="3">
          <a:schemeClr val="accent4"/>
        </a:fillRef>
        <a:effectRef xmlns:a="http://schemas.openxmlformats.org/drawingml/2006/main" idx="2">
          <a:schemeClr val="accent4"/>
        </a:effectRef>
        <a:fontRef xmlns:a="http://schemas.openxmlformats.org/drawingml/2006/main" idx="minor">
          <a:schemeClr val="lt1"/>
        </a:fontRef>
      </cdr:style>
      <cdr:txBody>
        <a:bodyPr xmlns:a="http://schemas.openxmlformats.org/drawingml/2006/main" wrap="none" rtlCol="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tr-TR" sz="1100" dirty="0"/>
        </a:p>
      </cdr:txBody>
    </cdr:sp>
  </cdr:relSizeAnchor>
  <cdr:relSizeAnchor xmlns:cdr="http://schemas.openxmlformats.org/drawingml/2006/chartDrawing">
    <cdr:from>
      <cdr:x>0.59596</cdr:x>
      <cdr:y>0.5</cdr:y>
    </cdr:from>
    <cdr:to>
      <cdr:x>0.63934</cdr:x>
      <cdr:y>0.55491</cdr:y>
    </cdr:to>
    <cdr:sp macro="" textlink="">
      <cdr:nvSpPr>
        <cdr:cNvPr id="8" name="Metin kutusu 1"/>
        <cdr:cNvSpPr txBox="1"/>
      </cdr:nvSpPr>
      <cdr:spPr>
        <a:xfrm xmlns:a="http://schemas.openxmlformats.org/drawingml/2006/main">
          <a:off x="4248472" y="2160240"/>
          <a:ext cx="309240" cy="237232"/>
        </a:xfrm>
        <a:prstGeom xmlns:a="http://schemas.openxmlformats.org/drawingml/2006/main" prst="rect">
          <a:avLst/>
        </a:prstGeom>
        <a:solidFill xmlns:a="http://schemas.openxmlformats.org/drawingml/2006/main">
          <a:schemeClr val="bg2">
            <a:lumMod val="50000"/>
          </a:schemeClr>
        </a:solidFill>
      </cdr:spPr>
      <cdr:style>
        <a:lnRef xmlns:a="http://schemas.openxmlformats.org/drawingml/2006/main" idx="1">
          <a:schemeClr val="accent4"/>
        </a:lnRef>
        <a:fillRef xmlns:a="http://schemas.openxmlformats.org/drawingml/2006/main" idx="3">
          <a:schemeClr val="accent4"/>
        </a:fillRef>
        <a:effectRef xmlns:a="http://schemas.openxmlformats.org/drawingml/2006/main" idx="2">
          <a:schemeClr val="accent4"/>
        </a:effectRef>
        <a:fontRef xmlns:a="http://schemas.openxmlformats.org/drawingml/2006/main" idx="minor">
          <a:schemeClr val="lt1"/>
        </a:fontRef>
      </cdr:style>
      <cdr:txBody>
        <a:bodyPr xmlns:a="http://schemas.openxmlformats.org/drawingml/2006/main" wrap="none" rtlCol="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tr-TR" sz="1100" dirty="0"/>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6" name="Title 15"/>
          <p:cNvSpPr>
            <a:spLocks noGrp="1"/>
          </p:cNvSpPr>
          <p:nvPr>
            <p:ph type="title"/>
          </p:nvPr>
        </p:nvSpPr>
        <p:spPr>
          <a:xfrm>
            <a:off x="2438400" y="1447800"/>
            <a:ext cx="3962400" cy="2133600"/>
          </a:xfrm>
        </p:spPr>
        <p:txBody>
          <a:bodyPr anchor="b"/>
          <a:lstStyle/>
          <a:p>
            <a:r>
              <a:rPr lang="tr-TR" smtClean="0"/>
              <a:t>Asıl başlık stili için tıklatın</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A23720DD-5B6D-40BF-8493-A6B52D484E6B}" type="datetimeFigureOut">
              <a:rPr lang="tr-TR" smtClean="0"/>
              <a:t>02.11.2017</a:t>
            </a:fld>
            <a:endParaRPr lang="tr-TR"/>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F302176B-0E47-46AC-8F43-DAB4B8A37D06}" type="slidenum">
              <a:rPr lang="tr-TR" smtClean="0"/>
              <a:t>‹#›</a:t>
            </a:fld>
            <a:endParaRPr lang="tr-TR"/>
          </a:p>
        </p:txBody>
      </p:sp>
      <p:sp>
        <p:nvSpPr>
          <p:cNvPr id="15" name="Footer Placeholder 14"/>
          <p:cNvSpPr>
            <a:spLocks noGrp="1"/>
          </p:cNvSpPr>
          <p:nvPr>
            <p:ph type="ftr" sz="quarter" idx="12"/>
          </p:nvPr>
        </p:nvSpPr>
        <p:spPr>
          <a:xfrm>
            <a:off x="3581400" y="6296248"/>
            <a:ext cx="2820987" cy="152400"/>
          </a:xfrm>
        </p:spPr>
        <p:txBody>
          <a:bodyPr/>
          <a:lstStyle/>
          <a:p>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Date Placeholder 12"/>
          <p:cNvSpPr>
            <a:spLocks noGrp="1"/>
          </p:cNvSpPr>
          <p:nvPr>
            <p:ph type="dt" sz="half" idx="10"/>
          </p:nvPr>
        </p:nvSpPr>
        <p:spPr/>
        <p:txBody>
          <a:bodyPr/>
          <a:lstStyle/>
          <a:p>
            <a:fld id="{A23720DD-5B6D-40BF-8493-A6B52D484E6B}" type="datetimeFigureOut">
              <a:rPr lang="tr-TR" smtClean="0"/>
              <a:t>02.11.2017</a:t>
            </a:fld>
            <a:endParaRPr lang="tr-TR"/>
          </a:p>
        </p:txBody>
      </p:sp>
      <p:sp>
        <p:nvSpPr>
          <p:cNvPr id="14" name="Slide Number Placeholder 13"/>
          <p:cNvSpPr>
            <a:spLocks noGrp="1"/>
          </p:cNvSpPr>
          <p:nvPr>
            <p:ph type="sldNum" sz="quarter" idx="11"/>
          </p:nvPr>
        </p:nvSpPr>
        <p:spPr/>
        <p:txBody>
          <a:bodyPr/>
          <a:lstStyle/>
          <a:p>
            <a:fld id="{F302176B-0E47-46AC-8F43-DAB4B8A37D06}" type="slidenum">
              <a:rPr lang="tr-TR" smtClean="0"/>
              <a:t>‹#›</a:t>
            </a:fld>
            <a:endParaRPr lang="tr-TR"/>
          </a:p>
        </p:txBody>
      </p:sp>
      <p:sp>
        <p:nvSpPr>
          <p:cNvPr id="15" name="Footer Placeholder 14"/>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Date Placeholder 12"/>
          <p:cNvSpPr>
            <a:spLocks noGrp="1"/>
          </p:cNvSpPr>
          <p:nvPr>
            <p:ph type="dt" sz="half" idx="10"/>
          </p:nvPr>
        </p:nvSpPr>
        <p:spPr/>
        <p:txBody>
          <a:bodyPr/>
          <a:lstStyle/>
          <a:p>
            <a:fld id="{A23720DD-5B6D-40BF-8493-A6B52D484E6B}" type="datetimeFigureOut">
              <a:rPr lang="tr-TR" smtClean="0"/>
              <a:t>02.11.2017</a:t>
            </a:fld>
            <a:endParaRPr lang="tr-TR"/>
          </a:p>
        </p:txBody>
      </p:sp>
      <p:sp>
        <p:nvSpPr>
          <p:cNvPr id="14" name="Slide Number Placeholder 13"/>
          <p:cNvSpPr>
            <a:spLocks noGrp="1"/>
          </p:cNvSpPr>
          <p:nvPr>
            <p:ph type="sldNum" sz="quarter" idx="11"/>
          </p:nvPr>
        </p:nvSpPr>
        <p:spPr/>
        <p:txBody>
          <a:bodyPr/>
          <a:lstStyle/>
          <a:p>
            <a:fld id="{F302176B-0E47-46AC-8F43-DAB4B8A37D06}" type="slidenum">
              <a:rPr lang="tr-TR" smtClean="0"/>
              <a:t>‹#›</a:t>
            </a:fld>
            <a:endParaRPr lang="tr-TR"/>
          </a:p>
        </p:txBody>
      </p:sp>
      <p:sp>
        <p:nvSpPr>
          <p:cNvPr id="15" name="Footer Placeholder 14"/>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6" name="Title 15"/>
          <p:cNvSpPr>
            <a:spLocks noGrp="1"/>
          </p:cNvSpPr>
          <p:nvPr>
            <p:ph type="title"/>
          </p:nvPr>
        </p:nvSpPr>
        <p:spPr/>
        <p:txBody>
          <a:bodyPr/>
          <a:lstStyle/>
          <a:p>
            <a:r>
              <a:rPr lang="tr-TR" smtClean="0"/>
              <a:t>Asıl başlık stili için tıklatın</a:t>
            </a:r>
            <a:endParaRPr lang="en-US"/>
          </a:p>
        </p:txBody>
      </p:sp>
      <p:sp>
        <p:nvSpPr>
          <p:cNvPr id="10" name="Date Placeholder 9"/>
          <p:cNvSpPr>
            <a:spLocks noGrp="1"/>
          </p:cNvSpPr>
          <p:nvPr>
            <p:ph type="dt" sz="half" idx="10"/>
          </p:nvPr>
        </p:nvSpPr>
        <p:spPr/>
        <p:txBody>
          <a:bodyPr/>
          <a:lstStyle/>
          <a:p>
            <a:fld id="{A23720DD-5B6D-40BF-8493-A6B52D484E6B}" type="datetimeFigureOut">
              <a:rPr lang="tr-TR" smtClean="0"/>
              <a:t>02.11.2017</a:t>
            </a:fld>
            <a:endParaRPr lang="tr-TR"/>
          </a:p>
        </p:txBody>
      </p:sp>
      <p:sp>
        <p:nvSpPr>
          <p:cNvPr id="11" name="Slide Number Placeholder 10"/>
          <p:cNvSpPr>
            <a:spLocks noGrp="1"/>
          </p:cNvSpPr>
          <p:nvPr>
            <p:ph type="sldNum" sz="quarter" idx="11"/>
          </p:nvPr>
        </p:nvSpPr>
        <p:spPr/>
        <p:txBody>
          <a:bodyPr/>
          <a:lstStyle/>
          <a:p>
            <a:fld id="{F302176B-0E47-46AC-8F43-DAB4B8A37D06}" type="slidenum">
              <a:rPr lang="tr-TR" smtClean="0"/>
              <a:t>‹#›</a:t>
            </a:fld>
            <a:endParaRPr lang="tr-TR"/>
          </a:p>
        </p:txBody>
      </p:sp>
      <p:sp>
        <p:nvSpPr>
          <p:cNvPr id="12" name="Footer Placeholder 11"/>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A23720DD-5B6D-40BF-8493-A6B52D484E6B}" type="datetimeFigureOut">
              <a:rPr lang="tr-TR" smtClean="0"/>
              <a:t>02.11.2017</a:t>
            </a:fld>
            <a:endParaRPr lang="tr-TR"/>
          </a:p>
        </p:txBody>
      </p:sp>
      <p:sp>
        <p:nvSpPr>
          <p:cNvPr id="13" name="Slide Number Placeholder 12"/>
          <p:cNvSpPr>
            <a:spLocks noGrp="1"/>
          </p:cNvSpPr>
          <p:nvPr>
            <p:ph type="sldNum" sz="quarter" idx="11"/>
          </p:nvPr>
        </p:nvSpPr>
        <p:spPr>
          <a:xfrm>
            <a:off x="4116388" y="6400800"/>
            <a:ext cx="533400" cy="152400"/>
          </a:xfrm>
        </p:spPr>
        <p:txBody>
          <a:bodyPr/>
          <a:lstStyle/>
          <a:p>
            <a:fld id="{F302176B-0E47-46AC-8F43-DAB4B8A37D06}" type="slidenum">
              <a:rPr lang="tr-TR" smtClean="0"/>
              <a:t>‹#›</a:t>
            </a:fld>
            <a:endParaRPr lang="tr-TR"/>
          </a:p>
        </p:txBody>
      </p:sp>
      <p:sp>
        <p:nvSpPr>
          <p:cNvPr id="14" name="Footer Placeholder 13"/>
          <p:cNvSpPr>
            <a:spLocks noGrp="1"/>
          </p:cNvSpPr>
          <p:nvPr>
            <p:ph type="ftr" sz="quarter" idx="12"/>
          </p:nvPr>
        </p:nvSpPr>
        <p:spPr>
          <a:xfrm>
            <a:off x="838200" y="6296248"/>
            <a:ext cx="2820987" cy="152400"/>
          </a:xfrm>
        </p:spPr>
        <p:txBody>
          <a:bodyPr/>
          <a:lstStyle/>
          <a:p>
            <a:endParaRPr lang="tr-TR"/>
          </a:p>
        </p:txBody>
      </p:sp>
      <p:sp>
        <p:nvSpPr>
          <p:cNvPr id="15" name="Title 14"/>
          <p:cNvSpPr>
            <a:spLocks noGrp="1"/>
          </p:cNvSpPr>
          <p:nvPr>
            <p:ph type="title"/>
          </p:nvPr>
        </p:nvSpPr>
        <p:spPr>
          <a:xfrm>
            <a:off x="457200" y="1828800"/>
            <a:ext cx="3200400" cy="1752600"/>
          </a:xfrm>
        </p:spPr>
        <p:txBody>
          <a:bodyPr anchor="b"/>
          <a:lstStyle/>
          <a:p>
            <a:r>
              <a:rPr lang="tr-TR" smtClean="0"/>
              <a:t>Asıl başlık stili için tıklatın</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tr-TR" smtClean="0"/>
              <a:t>Asıl metin stillerini düzenlemek için tıklatın</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Title 1"/>
          <p:cNvSpPr>
            <a:spLocks noGrp="1"/>
          </p:cNvSpPr>
          <p:nvPr>
            <p:ph type="title"/>
          </p:nvPr>
        </p:nvSpPr>
        <p:spPr>
          <a:xfrm>
            <a:off x="4876800" y="457200"/>
            <a:ext cx="2819400" cy="5714999"/>
          </a:xfrm>
        </p:spPr>
        <p:txBody>
          <a:bodyPr/>
          <a:lstStyle/>
          <a:p>
            <a:r>
              <a:rPr lang="tr-TR" smtClean="0"/>
              <a:t>Asıl başlık stili için tıklatın</a:t>
            </a:r>
            <a:endParaRPr lang="en-US"/>
          </a:p>
        </p:txBody>
      </p:sp>
      <p:sp>
        <p:nvSpPr>
          <p:cNvPr id="9" name="Date Placeholder 8"/>
          <p:cNvSpPr>
            <a:spLocks noGrp="1"/>
          </p:cNvSpPr>
          <p:nvPr>
            <p:ph type="dt" sz="half" idx="10"/>
          </p:nvPr>
        </p:nvSpPr>
        <p:spPr/>
        <p:txBody>
          <a:bodyPr/>
          <a:lstStyle/>
          <a:p>
            <a:fld id="{A23720DD-5B6D-40BF-8493-A6B52D484E6B}" type="datetimeFigureOut">
              <a:rPr lang="tr-TR" smtClean="0"/>
              <a:t>02.11.2017</a:t>
            </a:fld>
            <a:endParaRPr lang="tr-TR"/>
          </a:p>
        </p:txBody>
      </p:sp>
      <p:sp>
        <p:nvSpPr>
          <p:cNvPr id="13" name="Slide Number Placeholder 12"/>
          <p:cNvSpPr>
            <a:spLocks noGrp="1"/>
          </p:cNvSpPr>
          <p:nvPr>
            <p:ph type="sldNum" sz="quarter" idx="11"/>
          </p:nvPr>
        </p:nvSpPr>
        <p:spPr/>
        <p:txBody>
          <a:bodyPr/>
          <a:lstStyle/>
          <a:p>
            <a:fld id="{F302176B-0E47-46AC-8F43-DAB4B8A37D06}" type="slidenum">
              <a:rPr lang="tr-TR" smtClean="0"/>
              <a:t>‹#›</a:t>
            </a:fld>
            <a:endParaRPr lang="tr-TR"/>
          </a:p>
        </p:txBody>
      </p:sp>
      <p:sp>
        <p:nvSpPr>
          <p:cNvPr id="14" name="Footer Placeholder 13"/>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1" name="Title 1"/>
          <p:cNvSpPr>
            <a:spLocks noGrp="1"/>
          </p:cNvSpPr>
          <p:nvPr>
            <p:ph type="title"/>
          </p:nvPr>
        </p:nvSpPr>
        <p:spPr>
          <a:xfrm>
            <a:off x="4876800" y="457200"/>
            <a:ext cx="2819400" cy="5714999"/>
          </a:xfrm>
        </p:spPr>
        <p:txBody>
          <a:bodyPr/>
          <a:lstStyle/>
          <a:p>
            <a:r>
              <a:rPr lang="tr-TR" smtClean="0"/>
              <a:t>Asıl başlık stili için tıklatın</a:t>
            </a:r>
            <a:endParaRPr lang="en-US"/>
          </a:p>
        </p:txBody>
      </p:sp>
      <p:sp>
        <p:nvSpPr>
          <p:cNvPr id="12" name="Date Placeholder 11"/>
          <p:cNvSpPr>
            <a:spLocks noGrp="1"/>
          </p:cNvSpPr>
          <p:nvPr>
            <p:ph type="dt" sz="half" idx="10"/>
          </p:nvPr>
        </p:nvSpPr>
        <p:spPr/>
        <p:txBody>
          <a:bodyPr/>
          <a:lstStyle/>
          <a:p>
            <a:fld id="{A23720DD-5B6D-40BF-8493-A6B52D484E6B}" type="datetimeFigureOut">
              <a:rPr lang="tr-TR" smtClean="0"/>
              <a:t>02.11.2017</a:t>
            </a:fld>
            <a:endParaRPr lang="tr-TR"/>
          </a:p>
        </p:txBody>
      </p:sp>
      <p:sp>
        <p:nvSpPr>
          <p:cNvPr id="14" name="Slide Number Placeholder 13"/>
          <p:cNvSpPr>
            <a:spLocks noGrp="1"/>
          </p:cNvSpPr>
          <p:nvPr>
            <p:ph type="sldNum" sz="quarter" idx="11"/>
          </p:nvPr>
        </p:nvSpPr>
        <p:spPr/>
        <p:txBody>
          <a:bodyPr/>
          <a:lstStyle/>
          <a:p>
            <a:fld id="{F302176B-0E47-46AC-8F43-DAB4B8A37D06}" type="slidenum">
              <a:rPr lang="tr-TR" smtClean="0"/>
              <a:t>‹#›</a:t>
            </a:fld>
            <a:endParaRPr lang="tr-TR"/>
          </a:p>
        </p:txBody>
      </p:sp>
      <p:sp>
        <p:nvSpPr>
          <p:cNvPr id="16" name="Footer Placeholder 15"/>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tr-TR" smtClean="0"/>
              <a:t>Asıl başlık stili için tıklatın</a:t>
            </a:r>
            <a:endParaRPr lang="en-US" dirty="0"/>
          </a:p>
        </p:txBody>
      </p:sp>
      <p:sp>
        <p:nvSpPr>
          <p:cNvPr id="9" name="Date Placeholder 8"/>
          <p:cNvSpPr>
            <a:spLocks noGrp="1"/>
          </p:cNvSpPr>
          <p:nvPr>
            <p:ph type="dt" sz="half" idx="10"/>
          </p:nvPr>
        </p:nvSpPr>
        <p:spPr/>
        <p:txBody>
          <a:bodyPr/>
          <a:lstStyle/>
          <a:p>
            <a:fld id="{A23720DD-5B6D-40BF-8493-A6B52D484E6B}" type="datetimeFigureOut">
              <a:rPr lang="tr-TR" smtClean="0"/>
              <a:t>02.11.2017</a:t>
            </a:fld>
            <a:endParaRPr lang="tr-TR"/>
          </a:p>
        </p:txBody>
      </p:sp>
      <p:sp>
        <p:nvSpPr>
          <p:cNvPr id="10" name="Slide Number Placeholder 9"/>
          <p:cNvSpPr>
            <a:spLocks noGrp="1"/>
          </p:cNvSpPr>
          <p:nvPr>
            <p:ph type="sldNum" sz="quarter" idx="11"/>
          </p:nvPr>
        </p:nvSpPr>
        <p:spPr/>
        <p:txBody>
          <a:bodyPr/>
          <a:lstStyle/>
          <a:p>
            <a:fld id="{F302176B-0E47-46AC-8F43-DAB4B8A37D06}" type="slidenum">
              <a:rPr lang="tr-TR" smtClean="0"/>
              <a:t>‹#›</a:t>
            </a:fld>
            <a:endParaRPr lang="tr-TR"/>
          </a:p>
        </p:txBody>
      </p:sp>
      <p:sp>
        <p:nvSpPr>
          <p:cNvPr id="11" name="Footer Placeholder 10"/>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A23720DD-5B6D-40BF-8493-A6B52D484E6B}" type="datetimeFigureOut">
              <a:rPr lang="tr-TR" smtClean="0"/>
              <a:t>02.11.2017</a:t>
            </a:fld>
            <a:endParaRPr lang="tr-TR"/>
          </a:p>
        </p:txBody>
      </p:sp>
      <p:sp>
        <p:nvSpPr>
          <p:cNvPr id="9" name="Slide Number Placeholder 8"/>
          <p:cNvSpPr>
            <a:spLocks noGrp="1"/>
          </p:cNvSpPr>
          <p:nvPr>
            <p:ph type="sldNum" sz="quarter" idx="11"/>
          </p:nvPr>
        </p:nvSpPr>
        <p:spPr/>
        <p:txBody>
          <a:bodyPr/>
          <a:lstStyle/>
          <a:p>
            <a:fld id="{F302176B-0E47-46AC-8F43-DAB4B8A37D06}" type="slidenum">
              <a:rPr lang="tr-TR" smtClean="0"/>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5" name="Date Placeholder 14"/>
          <p:cNvSpPr>
            <a:spLocks noGrp="1"/>
          </p:cNvSpPr>
          <p:nvPr>
            <p:ph type="dt" sz="half" idx="10"/>
          </p:nvPr>
        </p:nvSpPr>
        <p:spPr/>
        <p:txBody>
          <a:bodyPr/>
          <a:lstStyle/>
          <a:p>
            <a:fld id="{A23720DD-5B6D-40BF-8493-A6B52D484E6B}" type="datetimeFigureOut">
              <a:rPr lang="tr-TR" smtClean="0"/>
              <a:t>02.11.2017</a:t>
            </a:fld>
            <a:endParaRPr lang="tr-TR"/>
          </a:p>
        </p:txBody>
      </p:sp>
      <p:sp>
        <p:nvSpPr>
          <p:cNvPr id="16" name="Slide Number Placeholder 15"/>
          <p:cNvSpPr>
            <a:spLocks noGrp="1"/>
          </p:cNvSpPr>
          <p:nvPr>
            <p:ph type="sldNum" sz="quarter" idx="11"/>
          </p:nvPr>
        </p:nvSpPr>
        <p:spPr/>
        <p:txBody>
          <a:bodyPr/>
          <a:lstStyle/>
          <a:p>
            <a:fld id="{F302176B-0E47-46AC-8F43-DAB4B8A37D06}" type="slidenum">
              <a:rPr lang="tr-TR" smtClean="0"/>
              <a:t>‹#›</a:t>
            </a:fld>
            <a:endParaRPr lang="tr-TR"/>
          </a:p>
        </p:txBody>
      </p:sp>
      <p:sp>
        <p:nvSpPr>
          <p:cNvPr id="17" name="Footer Placeholder 16"/>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tr-TR" smtClean="0"/>
              <a:t>Asıl başlık stili için tıklatın</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6" name="Date Placeholder 15"/>
          <p:cNvSpPr>
            <a:spLocks noGrp="1"/>
          </p:cNvSpPr>
          <p:nvPr>
            <p:ph type="dt" sz="half" idx="10"/>
          </p:nvPr>
        </p:nvSpPr>
        <p:spPr/>
        <p:txBody>
          <a:bodyPr/>
          <a:lstStyle/>
          <a:p>
            <a:fld id="{A23720DD-5B6D-40BF-8493-A6B52D484E6B}" type="datetimeFigureOut">
              <a:rPr lang="tr-TR" smtClean="0"/>
              <a:t>02.11.2017</a:t>
            </a:fld>
            <a:endParaRPr lang="tr-TR"/>
          </a:p>
        </p:txBody>
      </p:sp>
      <p:sp>
        <p:nvSpPr>
          <p:cNvPr id="17" name="Slide Number Placeholder 16"/>
          <p:cNvSpPr>
            <a:spLocks noGrp="1"/>
          </p:cNvSpPr>
          <p:nvPr>
            <p:ph type="sldNum" sz="quarter" idx="11"/>
          </p:nvPr>
        </p:nvSpPr>
        <p:spPr/>
        <p:txBody>
          <a:bodyPr/>
          <a:lstStyle/>
          <a:p>
            <a:fld id="{F302176B-0E47-46AC-8F43-DAB4B8A37D06}" type="slidenum">
              <a:rPr lang="tr-TR" smtClean="0"/>
              <a:t>‹#›</a:t>
            </a:fld>
            <a:endParaRPr lang="tr-TR"/>
          </a:p>
        </p:txBody>
      </p:sp>
      <p:sp>
        <p:nvSpPr>
          <p:cNvPr id="18" name="Footer Placeholder 17"/>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F302176B-0E47-46AC-8F43-DAB4B8A37D06}" type="slidenum">
              <a:rPr lang="tr-TR" smtClean="0"/>
              <a:t>‹#›</a:t>
            </a:fld>
            <a:endParaRPr lang="tr-TR"/>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A23720DD-5B6D-40BF-8493-A6B52D484E6B}" type="datetimeFigureOut">
              <a:rPr lang="tr-TR" smtClean="0"/>
              <a:t>02.11.2017</a:t>
            </a:fld>
            <a:endParaRPr lang="tr-TR"/>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tr-T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6948264" cy="2996952"/>
          </a:xfrm>
          <a:ln>
            <a:noFill/>
          </a:ln>
        </p:spPr>
        <p:txBody>
          <a:bodyPr>
            <a:noAutofit/>
          </a:bodyPr>
          <a:lstStyle/>
          <a:p>
            <a:pPr marL="68580" indent="0" algn="ctr">
              <a:lnSpc>
                <a:spcPct val="150000"/>
              </a:lnSpc>
              <a:defRPr/>
            </a:pPr>
            <a:r>
              <a:rPr lang="tr-TR" sz="4000" b="1" i="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r>
            <a:br>
              <a:rPr lang="tr-TR" sz="4000" b="1" i="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br>
            <a:r>
              <a:rPr lang="tr-TR" sz="4000" b="1" i="1" dirty="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r>
            <a:br>
              <a:rPr lang="tr-TR" sz="4000" b="1" i="1" dirty="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br>
            <a:r>
              <a:rPr lang="tr-TR" sz="4000" b="1" i="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r>
            <a:br>
              <a:rPr lang="tr-TR" sz="4000" b="1" i="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br>
            <a:r>
              <a:rPr lang="tr-TR" sz="4000" b="1" i="1" dirty="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r>
            <a:br>
              <a:rPr lang="tr-TR" sz="4000" b="1" i="1" dirty="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br>
            <a:r>
              <a:rPr lang="tr-TR" sz="4000" b="1" i="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r>
            <a:br>
              <a:rPr lang="tr-TR" sz="4000" b="1" i="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br>
            <a:r>
              <a:rPr lang="tr-TR" sz="4000" b="1" i="1" dirty="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r>
            <a:br>
              <a:rPr lang="tr-TR" sz="4000" b="1" i="1" dirty="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br>
            <a:r>
              <a:rPr lang="tr-TR" sz="4000" b="1" i="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r>
            <a:br>
              <a:rPr lang="tr-TR" sz="4000" b="1" i="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br>
            <a:r>
              <a:rPr lang="tr-TR" sz="4000" b="1" i="1" dirty="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r>
            <a:br>
              <a:rPr lang="tr-TR" sz="4000" b="1" i="1" dirty="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br>
            <a:r>
              <a:rPr lang="tr-TR" sz="4000" b="1" i="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r>
            <a:br>
              <a:rPr lang="tr-TR" sz="4000" b="1" i="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br>
            <a:r>
              <a:rPr lang="tr-TR" sz="4000" b="1" i="1" dirty="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r>
            <a:br>
              <a:rPr lang="tr-TR" sz="4000" b="1" i="1" dirty="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br>
            <a:r>
              <a:rPr lang="tr-TR" sz="4000" b="1" i="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
            </a:r>
            <a:br>
              <a:rPr lang="tr-TR" sz="4000" b="1" i="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br>
            <a:r>
              <a:rPr lang="tr-TR" sz="3200" b="1" i="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Bilsem </a:t>
            </a:r>
            <a:br>
              <a:rPr lang="tr-TR" sz="3200" b="1" i="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br>
            <a:r>
              <a:rPr lang="tr-TR" sz="3200" b="1" i="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ve </a:t>
            </a:r>
            <a:br>
              <a:rPr lang="tr-TR" sz="3200" b="1" i="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br>
            <a:r>
              <a:rPr lang="tr-TR" sz="3200" b="1" i="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Özel Yetenekli Öğrencileri Keşfetme Süreci </a:t>
            </a:r>
            <a:endParaRPr lang="tr-TR" sz="3200" b="1" i="1" dirty="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1026" name="Picture 2" descr="http://i.milliyet.com.tr/YeniAnaResim/2012/05/21/fft99_mf228317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96952"/>
            <a:ext cx="6876256" cy="386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572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a:xfrm>
            <a:off x="0" y="215355"/>
            <a:ext cx="8820472" cy="1146175"/>
          </a:xfrm>
        </p:spPr>
        <p:txBody>
          <a:bodyPr/>
          <a:lstStyle/>
          <a:p>
            <a:pPr algn="ct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Zihinsel Özellikleri</a:t>
            </a:r>
            <a:endParaRPr lang="tr-TR"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8131" name="2 İçerik Yer Tutucusu"/>
          <p:cNvSpPr>
            <a:spLocks noGrp="1"/>
          </p:cNvSpPr>
          <p:nvPr>
            <p:ph idx="1"/>
          </p:nvPr>
        </p:nvSpPr>
        <p:spPr>
          <a:xfrm>
            <a:off x="1" y="1268760"/>
            <a:ext cx="9154914" cy="5589240"/>
          </a:xfrm>
        </p:spPr>
        <p:txBody>
          <a:bodyPr>
            <a:noAutofit/>
          </a:bodyPr>
          <a:lstStyle/>
          <a:p>
            <a:pPr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Times New Roman" pitchFamily="18" charset="0"/>
                <a:cs typeface="Times New Roman" pitchFamily="18" charset="0"/>
              </a:rPr>
              <a:t>Çeşitli alanlarda özel yetenekleri vardır.</a:t>
            </a:r>
          </a:p>
          <a:p>
            <a:pPr eaLnBrk="1" fontAlgn="auto" hangingPunct="1">
              <a:lnSpc>
                <a:spcPct val="150000"/>
              </a:lnSpc>
              <a:spcAft>
                <a:spcPts val="0"/>
              </a:spcAft>
              <a:buFont typeface="Wingdings" panose="05000000000000000000" pitchFamily="2" charset="2"/>
              <a:buChar char="Ø"/>
              <a:defRPr/>
            </a:pPr>
            <a:r>
              <a:rPr lang="tr-TR" sz="1600" u="sng" dirty="0" smtClean="0">
                <a:solidFill>
                  <a:schemeClr val="tx1"/>
                </a:solidFill>
                <a:latin typeface="Times New Roman" pitchFamily="18" charset="0"/>
                <a:cs typeface="Times New Roman" pitchFamily="18" charset="0"/>
              </a:rPr>
              <a:t>Yoğun motivasyon gösterebilirler.</a:t>
            </a:r>
          </a:p>
          <a:p>
            <a:pPr eaLnBrk="1" fontAlgn="auto" hangingPunct="1">
              <a:lnSpc>
                <a:spcPct val="150000"/>
              </a:lnSpc>
              <a:spcAft>
                <a:spcPts val="0"/>
              </a:spcAft>
              <a:buFont typeface="Wingdings" panose="05000000000000000000" pitchFamily="2" charset="2"/>
              <a:buChar char="Ø"/>
              <a:defRPr/>
            </a:pPr>
            <a:r>
              <a:rPr lang="tr-TR" sz="1600" u="sng" dirty="0" smtClean="0">
                <a:solidFill>
                  <a:schemeClr val="tx1"/>
                </a:solidFill>
                <a:latin typeface="Times New Roman" pitchFamily="18" charset="0"/>
                <a:cs typeface="Times New Roman" pitchFamily="18" charset="0"/>
              </a:rPr>
              <a:t>Gelişim basamaklarını yaşıtlarından önce tamamlarlar.</a:t>
            </a:r>
          </a:p>
          <a:p>
            <a:pPr eaLnBrk="1" fontAlgn="auto" hangingPunct="1">
              <a:lnSpc>
                <a:spcPct val="150000"/>
              </a:lnSpc>
              <a:spcAft>
                <a:spcPts val="0"/>
              </a:spcAft>
              <a:buFont typeface="Wingdings" panose="05000000000000000000" pitchFamily="2" charset="2"/>
              <a:buChar char="Ø"/>
              <a:defRPr/>
            </a:pPr>
            <a:r>
              <a:rPr lang="tr-TR" sz="1600" u="sng" dirty="0" smtClean="0">
                <a:solidFill>
                  <a:schemeClr val="tx1"/>
                </a:solidFill>
                <a:latin typeface="Times New Roman" pitchFamily="18" charset="0"/>
                <a:cs typeface="Times New Roman" pitchFamily="18" charset="0"/>
              </a:rPr>
              <a:t>Sürekli soru sorarlar, meraklıdırlar.</a:t>
            </a:r>
          </a:p>
          <a:p>
            <a:pPr eaLnBrk="1" fontAlgn="auto" hangingPunct="1">
              <a:lnSpc>
                <a:spcPct val="150000"/>
              </a:lnSpc>
              <a:spcAft>
                <a:spcPts val="0"/>
              </a:spcAft>
              <a:buFont typeface="Wingdings" panose="05000000000000000000" pitchFamily="2" charset="2"/>
              <a:buChar char="Ø"/>
              <a:defRPr/>
            </a:pPr>
            <a:r>
              <a:rPr lang="tr-TR" sz="1600" u="sng" dirty="0" smtClean="0">
                <a:solidFill>
                  <a:schemeClr val="tx1"/>
                </a:solidFill>
                <a:latin typeface="Times New Roman" pitchFamily="18" charset="0"/>
                <a:cs typeface="Times New Roman" pitchFamily="18" charset="0"/>
              </a:rPr>
              <a:t>Ayrıntılara dikkat ederler.</a:t>
            </a:r>
          </a:p>
          <a:p>
            <a:pPr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Times New Roman" pitchFamily="18" charset="0"/>
                <a:cs typeface="Times New Roman" pitchFamily="18" charset="0"/>
              </a:rPr>
              <a:t>Kendisinin seçtiği konuda veya ilgi alanlarında </a:t>
            </a:r>
            <a:r>
              <a:rPr lang="tr-TR" sz="1600" u="sng" dirty="0" smtClean="0">
                <a:solidFill>
                  <a:schemeClr val="tx1"/>
                </a:solidFill>
                <a:latin typeface="Times New Roman" pitchFamily="18" charset="0"/>
                <a:cs typeface="Times New Roman" pitchFamily="18" charset="0"/>
              </a:rPr>
              <a:t>bağımsız çalışabilirler.</a:t>
            </a:r>
          </a:p>
          <a:p>
            <a:pPr eaLnBrk="1" fontAlgn="auto" hangingPunct="1">
              <a:lnSpc>
                <a:spcPct val="150000"/>
              </a:lnSpc>
              <a:spcAft>
                <a:spcPts val="0"/>
              </a:spcAft>
              <a:buFont typeface="Wingdings" panose="05000000000000000000" pitchFamily="2" charset="2"/>
              <a:buChar char="Ø"/>
              <a:defRPr/>
            </a:pPr>
            <a:r>
              <a:rPr lang="tr-TR" sz="1600" u="sng" dirty="0" smtClean="0">
                <a:solidFill>
                  <a:schemeClr val="tx1"/>
                </a:solidFill>
                <a:latin typeface="Times New Roman" pitchFamily="18" charset="0"/>
                <a:cs typeface="Times New Roman" pitchFamily="18" charset="0"/>
              </a:rPr>
              <a:t>Çabuk ve kolay öğrenirler, kavrama ve akılda tutma süreleri yüksektir.</a:t>
            </a:r>
          </a:p>
          <a:p>
            <a:pPr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Times New Roman" pitchFamily="18" charset="0"/>
                <a:cs typeface="Times New Roman" pitchFamily="18" charset="0"/>
              </a:rPr>
              <a:t>Birbirini takip eden konular, olaylar dizisi karşısında sonraki adımı tahmin edebilirler.</a:t>
            </a:r>
          </a:p>
          <a:p>
            <a:pPr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Times New Roman" pitchFamily="18" charset="0"/>
                <a:cs typeface="Times New Roman" pitchFamily="18" charset="0"/>
              </a:rPr>
              <a:t>Derin ve geniş ilgi alanlarına sahiptirler.</a:t>
            </a:r>
          </a:p>
          <a:p>
            <a:pPr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Times New Roman" pitchFamily="18" charset="0"/>
                <a:cs typeface="Times New Roman" pitchFamily="18" charset="0"/>
              </a:rPr>
              <a:t>Bir alanda öğrendiği konu ile bir başka alanda öğrendiği onu arasında akla yatkın </a:t>
            </a:r>
            <a:r>
              <a:rPr lang="tr-TR" sz="1600" u="sng" dirty="0" smtClean="0">
                <a:solidFill>
                  <a:schemeClr val="tx1"/>
                </a:solidFill>
                <a:latin typeface="Times New Roman" pitchFamily="18" charset="0"/>
                <a:cs typeface="Times New Roman" pitchFamily="18" charset="0"/>
              </a:rPr>
              <a:t>ilişkiler kurabilirler</a:t>
            </a:r>
            <a:r>
              <a:rPr lang="tr-TR" sz="1600" dirty="0" smtClean="0">
                <a:solidFill>
                  <a:schemeClr val="tx1"/>
                </a:solidFill>
                <a:latin typeface="Times New Roman" pitchFamily="18" charset="0"/>
                <a:cs typeface="Times New Roman" pitchFamily="18" charset="0"/>
              </a:rPr>
              <a:t>.</a:t>
            </a:r>
          </a:p>
          <a:p>
            <a:pPr eaLnBrk="1" fontAlgn="auto" hangingPunct="1">
              <a:lnSpc>
                <a:spcPct val="150000"/>
              </a:lnSpc>
              <a:spcAft>
                <a:spcPts val="0"/>
              </a:spcAft>
              <a:buFont typeface="Wingdings" panose="05000000000000000000" pitchFamily="2" charset="2"/>
              <a:buChar char="Ø"/>
              <a:defRPr/>
            </a:pPr>
            <a:r>
              <a:rPr lang="tr-TR" sz="1600" u="sng" dirty="0" smtClean="0">
                <a:solidFill>
                  <a:schemeClr val="tx1"/>
                </a:solidFill>
                <a:latin typeface="Times New Roman" pitchFamily="18" charset="0"/>
                <a:cs typeface="Times New Roman" pitchFamily="18" charset="0"/>
              </a:rPr>
              <a:t>Kelime dağarcıkları zengindir.</a:t>
            </a:r>
          </a:p>
          <a:p>
            <a:pPr>
              <a:lnSpc>
                <a:spcPct val="150000"/>
              </a:lnSpc>
            </a:pPr>
            <a:endParaRPr lang="tr-TR" sz="1400" dirty="0" smtClean="0">
              <a:solidFill>
                <a:schemeClr val="tx1"/>
              </a:solidFill>
            </a:endParaRPr>
          </a:p>
          <a:p>
            <a:pPr>
              <a:lnSpc>
                <a:spcPct val="150000"/>
              </a:lnSpc>
            </a:pPr>
            <a:endParaRPr lang="tr-TR" sz="1400" dirty="0" smtClean="0">
              <a:solidFill>
                <a:schemeClr val="tx1"/>
              </a:solidFill>
              <a:latin typeface="Verdana" pitchFamily="34" charset="0"/>
            </a:endParaRPr>
          </a:p>
        </p:txBody>
      </p:sp>
      <p:sp>
        <p:nvSpPr>
          <p:cNvPr id="48132" name="3 Slayt Numarası Yer Tutucusu"/>
          <p:cNvSpPr>
            <a:spLocks noGrp="1"/>
          </p:cNvSpPr>
          <p:nvPr>
            <p:ph type="sldNum" sz="quarter" idx="12"/>
          </p:nvPr>
        </p:nvSpPr>
        <p:spPr>
          <a:noFill/>
        </p:spPr>
        <p:txBody>
          <a:bodyPr/>
          <a:lstStyle/>
          <a:p>
            <a:fld id="{B1E5E7E6-8EAD-4DF1-8ABF-777117C158FF}" type="slidenum">
              <a:rPr lang="en-US" smtClean="0">
                <a:latin typeface="Georgia" pitchFamily="18" charset="0"/>
                <a:ea typeface="ヒラギノ明朝 ProN W3"/>
                <a:cs typeface="ヒラギノ明朝 ProN W3"/>
                <a:sym typeface="Georgia" pitchFamily="18" charset="0"/>
              </a:rPr>
              <a:pPr/>
              <a:t>10</a:t>
            </a:fld>
            <a:endParaRPr lang="en-US" smtClean="0">
              <a:latin typeface="Georgia" pitchFamily="18" charset="0"/>
              <a:ea typeface="ヒラギノ明朝 ProN W3"/>
              <a:cs typeface="ヒラギノ明朝 ProN W3"/>
              <a:sym typeface="Georgia" pitchFamily="18" charset="0"/>
            </a:endParaRPr>
          </a:p>
        </p:txBody>
      </p:sp>
    </p:spTree>
    <p:extLst>
      <p:ext uri="{BB962C8B-B14F-4D97-AF65-F5344CB8AC3E}">
        <p14:creationId xmlns:p14="http://schemas.microsoft.com/office/powerpoint/2010/main" val="2382929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a:xfrm>
            <a:off x="0" y="215355"/>
            <a:ext cx="8892480" cy="1146175"/>
          </a:xfrm>
        </p:spPr>
        <p:txBody>
          <a:bodyPr/>
          <a:lstStyle/>
          <a:p>
            <a:pPr algn="ct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Zihinsel Özellikleri</a:t>
            </a:r>
            <a:endParaRPr lang="tr-TR"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8131" name="2 İçerik Yer Tutucusu"/>
          <p:cNvSpPr>
            <a:spLocks noGrp="1"/>
          </p:cNvSpPr>
          <p:nvPr>
            <p:ph idx="1"/>
          </p:nvPr>
        </p:nvSpPr>
        <p:spPr>
          <a:xfrm>
            <a:off x="0" y="1628800"/>
            <a:ext cx="9086702" cy="5229200"/>
          </a:xfrm>
        </p:spPr>
        <p:txBody>
          <a:bodyPr>
            <a:noAutofit/>
          </a:bodyPr>
          <a:lstStyle/>
          <a:p>
            <a:pPr marL="360363" indent="-360363" fontAlgn="auto">
              <a:lnSpc>
                <a:spcPct val="150000"/>
              </a:lnSpc>
              <a:spcBef>
                <a:spcPts val="0"/>
              </a:spcBef>
              <a:spcAft>
                <a:spcPts val="0"/>
              </a:spcAft>
              <a:buFont typeface="Wingdings" panose="05000000000000000000" pitchFamily="2" charset="2"/>
              <a:buChar char="Ø"/>
              <a:defRPr/>
            </a:pPr>
            <a:r>
              <a:rPr lang="tr-TR" sz="1600" dirty="0" smtClean="0">
                <a:solidFill>
                  <a:schemeClr val="tx1"/>
                </a:solidFill>
                <a:latin typeface="Times New Roman" pitchFamily="18" charset="0"/>
                <a:cs typeface="Times New Roman" pitchFamily="18" charset="0"/>
              </a:rPr>
              <a:t>Kelimeleri doğru telaffuz eder, yerli yerinde kullanırlar. </a:t>
            </a:r>
          </a:p>
          <a:p>
            <a:pPr marL="360363" indent="-360363" fontAlgn="auto">
              <a:lnSpc>
                <a:spcPct val="150000"/>
              </a:lnSpc>
              <a:spcBef>
                <a:spcPts val="0"/>
              </a:spcBef>
              <a:spcAft>
                <a:spcPts val="0"/>
              </a:spcAft>
              <a:buFont typeface="Wingdings" panose="05000000000000000000" pitchFamily="2" charset="2"/>
              <a:buChar char="Ø"/>
              <a:defRPr/>
            </a:pPr>
            <a:r>
              <a:rPr lang="tr-TR" sz="1600" dirty="0" smtClean="0">
                <a:solidFill>
                  <a:schemeClr val="tx1"/>
                </a:solidFill>
                <a:latin typeface="Times New Roman" pitchFamily="18" charset="0"/>
                <a:cs typeface="Times New Roman" pitchFamily="18" charset="0"/>
              </a:rPr>
              <a:t>Akıcı bir konuşmaları vardır.</a:t>
            </a:r>
          </a:p>
          <a:p>
            <a:pPr marL="360363" indent="-360363" fontAlgn="auto">
              <a:lnSpc>
                <a:spcPct val="150000"/>
              </a:lnSpc>
              <a:spcBef>
                <a:spcPts val="0"/>
              </a:spcBef>
              <a:spcAft>
                <a:spcPts val="0"/>
              </a:spcAft>
              <a:buFont typeface="Wingdings" panose="05000000000000000000" pitchFamily="2" charset="2"/>
              <a:buChar char="Ø"/>
              <a:defRPr/>
            </a:pPr>
            <a:r>
              <a:rPr lang="tr-TR" sz="1600" u="sng" dirty="0" smtClean="0">
                <a:solidFill>
                  <a:schemeClr val="tx1"/>
                </a:solidFill>
                <a:latin typeface="Times New Roman" pitchFamily="18" charset="0"/>
                <a:cs typeface="Times New Roman" pitchFamily="18" charset="0"/>
              </a:rPr>
              <a:t>Bildiklerini, düşündüklerini yaşıtlarından daha iyi ifade edebilirler</a:t>
            </a:r>
            <a:r>
              <a:rPr lang="tr-TR" sz="1600" dirty="0" smtClean="0">
                <a:solidFill>
                  <a:schemeClr val="tx1"/>
                </a:solidFill>
                <a:latin typeface="Times New Roman" pitchFamily="18" charset="0"/>
                <a:cs typeface="Times New Roman" pitchFamily="18" charset="0"/>
              </a:rPr>
              <a:t>.</a:t>
            </a:r>
          </a:p>
          <a:p>
            <a:pPr marL="360363" indent="-360363" fontAlgn="auto">
              <a:lnSpc>
                <a:spcPct val="150000"/>
              </a:lnSpc>
              <a:spcBef>
                <a:spcPts val="0"/>
              </a:spcBef>
              <a:spcAft>
                <a:spcPts val="0"/>
              </a:spcAft>
              <a:buFont typeface="Wingdings" panose="05000000000000000000" pitchFamily="2" charset="2"/>
              <a:buChar char="Ø"/>
              <a:defRPr/>
            </a:pPr>
            <a:r>
              <a:rPr lang="tr-TR" sz="1600" dirty="0" smtClean="0">
                <a:solidFill>
                  <a:schemeClr val="tx1"/>
                </a:solidFill>
                <a:latin typeface="Times New Roman" pitchFamily="18" charset="0"/>
                <a:cs typeface="Times New Roman" pitchFamily="18" charset="0"/>
              </a:rPr>
              <a:t>Bir öykünün ya da paragrafın ana fikrini yaşıtlarından daha çabuk bulup çıkarırlar.</a:t>
            </a:r>
          </a:p>
          <a:p>
            <a:pPr marL="360363" indent="-360363" fontAlgn="auto">
              <a:lnSpc>
                <a:spcPct val="150000"/>
              </a:lnSpc>
              <a:spcBef>
                <a:spcPts val="0"/>
              </a:spcBef>
              <a:spcAft>
                <a:spcPts val="0"/>
              </a:spcAft>
              <a:buFont typeface="Wingdings" panose="05000000000000000000" pitchFamily="2" charset="2"/>
              <a:buChar char="Ø"/>
              <a:defRPr/>
            </a:pPr>
            <a:r>
              <a:rPr lang="tr-TR" sz="1600" dirty="0" smtClean="0">
                <a:solidFill>
                  <a:schemeClr val="tx1"/>
                </a:solidFill>
                <a:latin typeface="Times New Roman" pitchFamily="18" charset="0"/>
                <a:cs typeface="Times New Roman" pitchFamily="18" charset="0"/>
              </a:rPr>
              <a:t>Neden sonuç ilişkilerini ve benzerliklerini yaşıtlarından daha çabuk ayırt ederler.</a:t>
            </a:r>
          </a:p>
          <a:p>
            <a:pPr marL="360363" indent="-360363" fontAlgn="auto">
              <a:lnSpc>
                <a:spcPct val="150000"/>
              </a:lnSpc>
              <a:spcBef>
                <a:spcPts val="0"/>
              </a:spcBef>
              <a:spcAft>
                <a:spcPts val="0"/>
              </a:spcAft>
              <a:buFont typeface="Wingdings" panose="05000000000000000000" pitchFamily="2" charset="2"/>
              <a:buChar char="Ø"/>
              <a:defRPr/>
            </a:pPr>
            <a:r>
              <a:rPr lang="tr-TR" sz="1600" u="sng" dirty="0" smtClean="0">
                <a:solidFill>
                  <a:schemeClr val="tx1"/>
                </a:solidFill>
                <a:latin typeface="Times New Roman" pitchFamily="18" charset="0"/>
                <a:cs typeface="Times New Roman" pitchFamily="18" charset="0"/>
              </a:rPr>
              <a:t>Karmaşık ve zor problemlerden hoşlanır ve yaşıtlarının çözemediği problemleri çözebilirler.</a:t>
            </a:r>
          </a:p>
          <a:p>
            <a:pPr marL="360363" indent="-360363" fontAlgn="auto">
              <a:lnSpc>
                <a:spcPct val="150000"/>
              </a:lnSpc>
              <a:spcBef>
                <a:spcPts val="0"/>
              </a:spcBef>
              <a:spcAft>
                <a:spcPts val="0"/>
              </a:spcAft>
              <a:buFont typeface="Wingdings" panose="05000000000000000000" pitchFamily="2" charset="2"/>
              <a:buChar char="Ø"/>
              <a:defRPr/>
            </a:pPr>
            <a:r>
              <a:rPr lang="tr-TR" sz="1600" u="sng" dirty="0" smtClean="0">
                <a:solidFill>
                  <a:schemeClr val="tx1"/>
                </a:solidFill>
                <a:latin typeface="Times New Roman" pitchFamily="18" charset="0"/>
                <a:cs typeface="Times New Roman" pitchFamily="18" charset="0"/>
              </a:rPr>
              <a:t>Ders başarıları yüksektir.</a:t>
            </a:r>
          </a:p>
          <a:p>
            <a:pPr marL="360363" indent="-360363" fontAlgn="auto">
              <a:lnSpc>
                <a:spcPct val="150000"/>
              </a:lnSpc>
              <a:spcBef>
                <a:spcPts val="0"/>
              </a:spcBef>
              <a:spcAft>
                <a:spcPts val="0"/>
              </a:spcAft>
              <a:buFont typeface="Wingdings" panose="05000000000000000000" pitchFamily="2" charset="2"/>
              <a:buChar char="Ø"/>
              <a:defRPr/>
            </a:pPr>
            <a:r>
              <a:rPr lang="tr-TR" sz="1600" u="sng" dirty="0" smtClean="0">
                <a:solidFill>
                  <a:schemeClr val="tx1"/>
                </a:solidFill>
                <a:latin typeface="Times New Roman" pitchFamily="18" charset="0"/>
                <a:cs typeface="Times New Roman" pitchFamily="18" charset="0"/>
              </a:rPr>
              <a:t>Eleştirebilme yetenekleri yüksektir.</a:t>
            </a:r>
          </a:p>
          <a:p>
            <a:pPr marL="360363" indent="-360363" fontAlgn="auto">
              <a:lnSpc>
                <a:spcPct val="150000"/>
              </a:lnSpc>
              <a:spcBef>
                <a:spcPts val="0"/>
              </a:spcBef>
              <a:spcAft>
                <a:spcPts val="0"/>
              </a:spcAft>
              <a:buFont typeface="Wingdings" panose="05000000000000000000" pitchFamily="2" charset="2"/>
              <a:buChar char="Ø"/>
              <a:defRPr/>
            </a:pPr>
            <a:r>
              <a:rPr lang="tr-TR" sz="1600" dirty="0" smtClean="0">
                <a:solidFill>
                  <a:schemeClr val="tx1"/>
                </a:solidFill>
                <a:latin typeface="Times New Roman" pitchFamily="18" charset="0"/>
                <a:cs typeface="Times New Roman" pitchFamily="18" charset="0"/>
              </a:rPr>
              <a:t>Orijinal, yaratıcı ve girişkendirler.</a:t>
            </a:r>
          </a:p>
          <a:p>
            <a:pPr marL="360363" indent="-360363" fontAlgn="auto">
              <a:lnSpc>
                <a:spcPct val="150000"/>
              </a:lnSpc>
              <a:spcBef>
                <a:spcPts val="0"/>
              </a:spcBef>
              <a:spcAft>
                <a:spcPts val="0"/>
              </a:spcAft>
              <a:buFont typeface="Wingdings" panose="05000000000000000000" pitchFamily="2" charset="2"/>
              <a:buChar char="Ø"/>
              <a:defRPr/>
            </a:pPr>
            <a:r>
              <a:rPr lang="tr-TR" sz="1600" dirty="0" smtClean="0">
                <a:solidFill>
                  <a:schemeClr val="tx1"/>
                </a:solidFill>
                <a:latin typeface="Times New Roman" pitchFamily="18" charset="0"/>
                <a:cs typeface="Times New Roman" pitchFamily="18" charset="0"/>
              </a:rPr>
              <a:t>Başarılı oldukları alanda yüksek performans ve potansiyel kabiliyetlerini tek başına veya birleştirerek kendilerini gösterirler.</a:t>
            </a:r>
          </a:p>
        </p:txBody>
      </p:sp>
      <p:sp>
        <p:nvSpPr>
          <p:cNvPr id="48132" name="3 Slayt Numarası Yer Tutucusu"/>
          <p:cNvSpPr>
            <a:spLocks noGrp="1"/>
          </p:cNvSpPr>
          <p:nvPr>
            <p:ph type="sldNum" sz="quarter" idx="12"/>
          </p:nvPr>
        </p:nvSpPr>
        <p:spPr>
          <a:noFill/>
        </p:spPr>
        <p:txBody>
          <a:bodyPr/>
          <a:lstStyle/>
          <a:p>
            <a:fld id="{B1E5E7E6-8EAD-4DF1-8ABF-777117C158FF}" type="slidenum">
              <a:rPr lang="en-US" smtClean="0">
                <a:latin typeface="Georgia" pitchFamily="18" charset="0"/>
                <a:ea typeface="ヒラギノ明朝 ProN W3"/>
                <a:cs typeface="ヒラギノ明朝 ProN W3"/>
                <a:sym typeface="Georgia" pitchFamily="18" charset="0"/>
              </a:rPr>
              <a:pPr/>
              <a:t>11</a:t>
            </a:fld>
            <a:endParaRPr lang="en-US" smtClean="0">
              <a:latin typeface="Georgia" pitchFamily="18" charset="0"/>
              <a:ea typeface="ヒラギノ明朝 ProN W3"/>
              <a:cs typeface="ヒラギノ明朝 ProN W3"/>
              <a:sym typeface="Georgia" pitchFamily="18" charset="0"/>
            </a:endParaRPr>
          </a:p>
        </p:txBody>
      </p:sp>
    </p:spTree>
    <p:extLst>
      <p:ext uri="{BB962C8B-B14F-4D97-AF65-F5344CB8AC3E}">
        <p14:creationId xmlns:p14="http://schemas.microsoft.com/office/powerpoint/2010/main" val="950072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a:xfrm>
            <a:off x="0" y="215355"/>
            <a:ext cx="8892480" cy="1146175"/>
          </a:xfrm>
        </p:spPr>
        <p:txBody>
          <a:bodyPr/>
          <a:lstStyle/>
          <a:p>
            <a:pPr algn="ct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Sosyal Alandaki Özellikleri</a:t>
            </a:r>
            <a:endParaRPr lang="tr-TR"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8131" name="2 İçerik Yer Tutucusu"/>
          <p:cNvSpPr>
            <a:spLocks noGrp="1"/>
          </p:cNvSpPr>
          <p:nvPr>
            <p:ph idx="1"/>
          </p:nvPr>
        </p:nvSpPr>
        <p:spPr>
          <a:xfrm>
            <a:off x="1" y="1412776"/>
            <a:ext cx="9101386" cy="5445223"/>
          </a:xfrm>
        </p:spPr>
        <p:txBody>
          <a:bodyPr>
            <a:noAutofit/>
          </a:bodyPr>
          <a:lstStyle/>
          <a:p>
            <a:pPr eaLnBrk="1" hangingPunct="1">
              <a:lnSpc>
                <a:spcPct val="150000"/>
              </a:lnSpc>
              <a:buFont typeface="Wingdings" pitchFamily="2" charset="2"/>
              <a:buChar char="q"/>
            </a:pPr>
            <a:r>
              <a:rPr lang="tr-TR" altLang="tr-TR" sz="1600" u="sng" dirty="0" smtClean="0">
                <a:solidFill>
                  <a:schemeClr val="tx1"/>
                </a:solidFill>
                <a:latin typeface="Times New Roman" pitchFamily="18" charset="0"/>
                <a:cs typeface="Times New Roman" pitchFamily="18" charset="0"/>
              </a:rPr>
              <a:t>Kendilerine güvenir, kolaylıkla sorumluluk alabilirler.</a:t>
            </a:r>
          </a:p>
          <a:p>
            <a:pPr eaLnBrk="1" hangingPunct="1">
              <a:lnSpc>
                <a:spcPct val="150000"/>
              </a:lnSpc>
              <a:buFont typeface="Wingdings" pitchFamily="2" charset="2"/>
              <a:buChar char="q"/>
            </a:pPr>
            <a:r>
              <a:rPr lang="tr-TR" altLang="tr-TR" sz="1600" dirty="0" smtClean="0">
                <a:solidFill>
                  <a:schemeClr val="tx1"/>
                </a:solidFill>
                <a:latin typeface="Times New Roman" pitchFamily="18" charset="0"/>
                <a:cs typeface="Times New Roman" pitchFamily="18" charset="0"/>
              </a:rPr>
              <a:t>Yeni ve değişik durumlara kolay ve çabuk uyarlar.</a:t>
            </a:r>
          </a:p>
          <a:p>
            <a:pPr eaLnBrk="1" hangingPunct="1">
              <a:lnSpc>
                <a:spcPct val="150000"/>
              </a:lnSpc>
              <a:buFont typeface="Wingdings" pitchFamily="2" charset="2"/>
              <a:buChar char="q"/>
            </a:pPr>
            <a:r>
              <a:rPr lang="tr-TR" altLang="tr-TR" sz="1600" dirty="0" smtClean="0">
                <a:solidFill>
                  <a:schemeClr val="tx1"/>
                </a:solidFill>
                <a:latin typeface="Times New Roman" pitchFamily="18" charset="0"/>
                <a:cs typeface="Times New Roman" pitchFamily="18" charset="0"/>
              </a:rPr>
              <a:t>Sosyal etkinliklere katılmaktan hoşlanırlar.</a:t>
            </a:r>
          </a:p>
          <a:p>
            <a:pPr eaLnBrk="1" hangingPunct="1">
              <a:lnSpc>
                <a:spcPct val="150000"/>
              </a:lnSpc>
              <a:buFont typeface="Wingdings" pitchFamily="2" charset="2"/>
              <a:buChar char="q"/>
            </a:pPr>
            <a:r>
              <a:rPr lang="tr-TR" altLang="tr-TR" sz="1600" dirty="0" smtClean="0">
                <a:solidFill>
                  <a:schemeClr val="tx1"/>
                </a:solidFill>
                <a:latin typeface="Times New Roman" pitchFamily="18" charset="0"/>
                <a:cs typeface="Times New Roman" pitchFamily="18" charset="0"/>
              </a:rPr>
              <a:t>Duyarlıdırlar; empati yetenekleri gelişmiştir.</a:t>
            </a:r>
          </a:p>
          <a:p>
            <a:pPr eaLnBrk="1" hangingPunct="1">
              <a:lnSpc>
                <a:spcPct val="150000"/>
              </a:lnSpc>
              <a:buFont typeface="Wingdings" pitchFamily="2" charset="2"/>
              <a:buChar char="q"/>
            </a:pPr>
            <a:r>
              <a:rPr lang="tr-TR" altLang="tr-TR" sz="1600" u="sng" dirty="0" smtClean="0">
                <a:solidFill>
                  <a:schemeClr val="tx1"/>
                </a:solidFill>
                <a:latin typeface="Times New Roman" pitchFamily="18" charset="0"/>
                <a:cs typeface="Times New Roman" pitchFamily="18" charset="0"/>
              </a:rPr>
              <a:t>Grup içinde lider olurlar.</a:t>
            </a:r>
          </a:p>
          <a:p>
            <a:pPr eaLnBrk="1" hangingPunct="1">
              <a:lnSpc>
                <a:spcPct val="150000"/>
              </a:lnSpc>
              <a:buFont typeface="Wingdings" pitchFamily="2" charset="2"/>
              <a:buChar char="q"/>
            </a:pPr>
            <a:r>
              <a:rPr lang="tr-TR" altLang="tr-TR" sz="1600" u="sng" dirty="0" smtClean="0">
                <a:solidFill>
                  <a:schemeClr val="tx1"/>
                </a:solidFill>
                <a:latin typeface="Times New Roman" pitchFamily="18" charset="0"/>
                <a:cs typeface="Times New Roman" pitchFamily="18" charset="0"/>
              </a:rPr>
              <a:t>Grubun ilerisindedirler; yetişkinlerle iletişime girmeyi tercih ederler.</a:t>
            </a:r>
          </a:p>
          <a:p>
            <a:pPr eaLnBrk="1" hangingPunct="1">
              <a:lnSpc>
                <a:spcPct val="150000"/>
              </a:lnSpc>
              <a:buFont typeface="Wingdings" pitchFamily="2" charset="2"/>
              <a:buChar char="q"/>
            </a:pPr>
            <a:r>
              <a:rPr lang="tr-TR" altLang="tr-TR" sz="1600" dirty="0" smtClean="0">
                <a:solidFill>
                  <a:schemeClr val="tx1"/>
                </a:solidFill>
                <a:latin typeface="Times New Roman" pitchFamily="18" charset="0"/>
                <a:cs typeface="Times New Roman" pitchFamily="18" charset="0"/>
              </a:rPr>
              <a:t>Başkalarıyla kolayca işbirliği yaparlar.</a:t>
            </a:r>
          </a:p>
          <a:p>
            <a:pPr eaLnBrk="1" hangingPunct="1">
              <a:lnSpc>
                <a:spcPct val="150000"/>
              </a:lnSpc>
              <a:buFont typeface="Wingdings" pitchFamily="2" charset="2"/>
              <a:buChar char="q"/>
            </a:pPr>
            <a:r>
              <a:rPr lang="tr-TR" altLang="tr-TR" sz="1600" dirty="0" smtClean="0">
                <a:solidFill>
                  <a:schemeClr val="tx1"/>
                </a:solidFill>
                <a:latin typeface="Times New Roman" pitchFamily="18" charset="0"/>
                <a:cs typeface="Times New Roman" pitchFamily="18" charset="0"/>
              </a:rPr>
              <a:t>Genelde alçak gönüllüdürler; başkalarına yardım etmekten hoşlanırlar.</a:t>
            </a:r>
          </a:p>
          <a:p>
            <a:pPr eaLnBrk="1" hangingPunct="1">
              <a:lnSpc>
                <a:spcPct val="150000"/>
              </a:lnSpc>
              <a:buFont typeface="Wingdings" pitchFamily="2" charset="2"/>
              <a:buChar char="q"/>
            </a:pPr>
            <a:r>
              <a:rPr lang="tr-TR" altLang="tr-TR" sz="1600" u="sng" dirty="0" smtClean="0">
                <a:solidFill>
                  <a:schemeClr val="tx1"/>
                </a:solidFill>
                <a:latin typeface="Times New Roman" pitchFamily="18" charset="0"/>
                <a:cs typeface="Times New Roman" pitchFamily="18" charset="0"/>
              </a:rPr>
              <a:t>Sınıf arkadaşları tarafından yeni fikir, bilgi kaynağı ve grup lideri olarak görülürler</a:t>
            </a:r>
            <a:r>
              <a:rPr lang="tr-TR" altLang="tr-TR" sz="1600" dirty="0" smtClean="0">
                <a:solidFill>
                  <a:schemeClr val="tx1"/>
                </a:solidFill>
                <a:latin typeface="Times New Roman" pitchFamily="18" charset="0"/>
                <a:cs typeface="Times New Roman" pitchFamily="18" charset="0"/>
              </a:rPr>
              <a:t>.</a:t>
            </a:r>
          </a:p>
          <a:p>
            <a:pPr eaLnBrk="1" hangingPunct="1">
              <a:lnSpc>
                <a:spcPct val="150000"/>
              </a:lnSpc>
              <a:buFont typeface="Wingdings" pitchFamily="2" charset="2"/>
              <a:buChar char="q"/>
            </a:pPr>
            <a:endParaRPr lang="tr-TR" altLang="tr-TR" sz="700" dirty="0" smtClean="0">
              <a:solidFill>
                <a:schemeClr val="tx1"/>
              </a:solidFill>
            </a:endParaRPr>
          </a:p>
          <a:p>
            <a:pPr>
              <a:lnSpc>
                <a:spcPct val="150000"/>
              </a:lnSpc>
            </a:pPr>
            <a:endParaRPr lang="tr-TR" sz="1800" dirty="0" smtClean="0">
              <a:solidFill>
                <a:schemeClr val="tx1"/>
              </a:solidFill>
            </a:endParaRPr>
          </a:p>
          <a:p>
            <a:pPr>
              <a:lnSpc>
                <a:spcPct val="150000"/>
              </a:lnSpc>
            </a:pPr>
            <a:endParaRPr lang="tr-TR" sz="1800" dirty="0" smtClean="0">
              <a:solidFill>
                <a:schemeClr val="tx1"/>
              </a:solidFill>
              <a:latin typeface="Verdana" pitchFamily="34" charset="0"/>
            </a:endParaRPr>
          </a:p>
        </p:txBody>
      </p:sp>
      <p:sp>
        <p:nvSpPr>
          <p:cNvPr id="48132" name="3 Slayt Numarası Yer Tutucusu"/>
          <p:cNvSpPr>
            <a:spLocks noGrp="1"/>
          </p:cNvSpPr>
          <p:nvPr>
            <p:ph type="sldNum" sz="quarter" idx="12"/>
          </p:nvPr>
        </p:nvSpPr>
        <p:spPr>
          <a:noFill/>
        </p:spPr>
        <p:txBody>
          <a:bodyPr/>
          <a:lstStyle/>
          <a:p>
            <a:fld id="{B1E5E7E6-8EAD-4DF1-8ABF-777117C158FF}" type="slidenum">
              <a:rPr lang="en-US" smtClean="0">
                <a:latin typeface="Georgia" pitchFamily="18" charset="0"/>
                <a:ea typeface="ヒラギノ明朝 ProN W3"/>
                <a:cs typeface="ヒラギノ明朝 ProN W3"/>
                <a:sym typeface="Georgia" pitchFamily="18" charset="0"/>
              </a:rPr>
              <a:pPr/>
              <a:t>12</a:t>
            </a:fld>
            <a:endParaRPr lang="en-US" smtClean="0">
              <a:latin typeface="Georgia" pitchFamily="18" charset="0"/>
              <a:ea typeface="ヒラギノ明朝 ProN W3"/>
              <a:cs typeface="ヒラギノ明朝 ProN W3"/>
              <a:sym typeface="Georgia" pitchFamily="18" charset="0"/>
            </a:endParaRPr>
          </a:p>
        </p:txBody>
      </p:sp>
    </p:spTree>
    <p:extLst>
      <p:ext uri="{BB962C8B-B14F-4D97-AF65-F5344CB8AC3E}">
        <p14:creationId xmlns:p14="http://schemas.microsoft.com/office/powerpoint/2010/main" val="2163544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a:xfrm>
            <a:off x="0" y="215355"/>
            <a:ext cx="8892480" cy="549349"/>
          </a:xfrm>
        </p:spPr>
        <p:txBody>
          <a:bodyPr/>
          <a:lstStyle/>
          <a:p>
            <a:pPr algn="ct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Sosyal Alandaki Özellikleri</a:t>
            </a:r>
            <a:endParaRPr lang="tr-TR"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8131" name="2 İçerik Yer Tutucusu"/>
          <p:cNvSpPr>
            <a:spLocks noGrp="1"/>
          </p:cNvSpPr>
          <p:nvPr>
            <p:ph idx="1"/>
          </p:nvPr>
        </p:nvSpPr>
        <p:spPr>
          <a:xfrm>
            <a:off x="0" y="980728"/>
            <a:ext cx="8785702" cy="5184576"/>
          </a:xfrm>
        </p:spPr>
        <p:txBody>
          <a:bodyPr>
            <a:normAutofit/>
          </a:bodyPr>
          <a:lstStyle/>
          <a:p>
            <a:pPr algn="just">
              <a:lnSpc>
                <a:spcPct val="150000"/>
              </a:lnSpc>
              <a:buFont typeface="Wingdings" panose="05000000000000000000" pitchFamily="2" charset="2"/>
              <a:buChar char="Ø"/>
            </a:pPr>
            <a:endParaRPr lang="tr-TR" altLang="tr-TR" sz="1600" dirty="0" smtClean="0">
              <a:solidFill>
                <a:schemeClr val="tx1"/>
              </a:solidFill>
              <a:latin typeface="Verdana" pitchFamily="34" charset="0"/>
            </a:endParaRPr>
          </a:p>
          <a:p>
            <a:pPr algn="just">
              <a:lnSpc>
                <a:spcPct val="150000"/>
              </a:lnSpc>
              <a:buFont typeface="Wingdings" panose="05000000000000000000" pitchFamily="2" charset="2"/>
              <a:buChar char="Ø"/>
            </a:pPr>
            <a:r>
              <a:rPr lang="tr-TR" altLang="tr-TR" sz="1600" dirty="0" smtClean="0">
                <a:solidFill>
                  <a:schemeClr val="tx1"/>
                </a:solidFill>
                <a:latin typeface="Times New Roman" pitchFamily="18" charset="0"/>
                <a:cs typeface="Times New Roman" pitchFamily="18" charset="0"/>
              </a:rPr>
              <a:t>Okula severek giderler.</a:t>
            </a:r>
          </a:p>
          <a:p>
            <a:pPr algn="just">
              <a:lnSpc>
                <a:spcPct val="150000"/>
              </a:lnSpc>
              <a:buFont typeface="Wingdings" panose="05000000000000000000" pitchFamily="2" charset="2"/>
              <a:buChar char="Ø"/>
            </a:pPr>
            <a:r>
              <a:rPr lang="tr-TR" altLang="tr-TR" sz="1600" dirty="0" smtClean="0">
                <a:solidFill>
                  <a:schemeClr val="tx1"/>
                </a:solidFill>
                <a:latin typeface="Times New Roman" pitchFamily="18" charset="0"/>
                <a:cs typeface="Times New Roman" pitchFamily="18" charset="0"/>
              </a:rPr>
              <a:t>Çalışkandırlar; </a:t>
            </a:r>
            <a:r>
              <a:rPr lang="tr-TR" altLang="tr-TR" sz="1600" u="sng" dirty="0" smtClean="0">
                <a:solidFill>
                  <a:schemeClr val="tx1"/>
                </a:solidFill>
                <a:latin typeface="Times New Roman" pitchFamily="18" charset="0"/>
                <a:cs typeface="Times New Roman" pitchFamily="18" charset="0"/>
              </a:rPr>
              <a:t>amaçlarına ulaşmaktan ve başarıdan zevk duyarlar.</a:t>
            </a:r>
          </a:p>
          <a:p>
            <a:pPr algn="just">
              <a:lnSpc>
                <a:spcPct val="150000"/>
              </a:lnSpc>
              <a:buFont typeface="Wingdings" panose="05000000000000000000" pitchFamily="2" charset="2"/>
              <a:buChar char="Ø"/>
            </a:pPr>
            <a:r>
              <a:rPr lang="tr-TR" altLang="tr-TR" sz="1600" u="sng" dirty="0" smtClean="0">
                <a:solidFill>
                  <a:schemeClr val="tx1"/>
                </a:solidFill>
                <a:latin typeface="Times New Roman" pitchFamily="18" charset="0"/>
                <a:cs typeface="Times New Roman" pitchFamily="18" charset="0"/>
              </a:rPr>
              <a:t>Güçlü bir konsantrasyona sahiptirler.</a:t>
            </a:r>
          </a:p>
          <a:p>
            <a:pPr algn="just">
              <a:lnSpc>
                <a:spcPct val="150000"/>
              </a:lnSpc>
              <a:buFont typeface="Wingdings" panose="05000000000000000000" pitchFamily="2" charset="2"/>
              <a:buChar char="Ø"/>
            </a:pPr>
            <a:r>
              <a:rPr lang="tr-TR" altLang="tr-TR" sz="1600" dirty="0" smtClean="0">
                <a:solidFill>
                  <a:schemeClr val="tx1"/>
                </a:solidFill>
                <a:latin typeface="Times New Roman" pitchFamily="18" charset="0"/>
                <a:cs typeface="Times New Roman" pitchFamily="18" charset="0"/>
              </a:rPr>
              <a:t>Azimli ve sabırlıdırlar.</a:t>
            </a:r>
          </a:p>
          <a:p>
            <a:pPr algn="just">
              <a:lnSpc>
                <a:spcPct val="150000"/>
              </a:lnSpc>
              <a:buFont typeface="Wingdings" panose="05000000000000000000" pitchFamily="2" charset="2"/>
              <a:buChar char="Ø"/>
            </a:pPr>
            <a:r>
              <a:rPr lang="tr-TR" altLang="tr-TR" sz="1600" dirty="0" smtClean="0">
                <a:solidFill>
                  <a:schemeClr val="tx1"/>
                </a:solidFill>
                <a:latin typeface="Times New Roman" pitchFamily="18" charset="0"/>
                <a:cs typeface="Times New Roman" pitchFamily="18" charset="0"/>
              </a:rPr>
              <a:t>Sorumluluk duyguları gelişmiştir. Sorumluluk  almayı çok ister ve bunu yerine getirmekten hoşlanırlar.</a:t>
            </a:r>
          </a:p>
          <a:p>
            <a:pPr algn="just">
              <a:lnSpc>
                <a:spcPct val="150000"/>
              </a:lnSpc>
              <a:buFont typeface="Wingdings" panose="05000000000000000000" pitchFamily="2" charset="2"/>
              <a:buChar char="Ø"/>
            </a:pPr>
            <a:r>
              <a:rPr lang="tr-TR" altLang="tr-TR" sz="1600" dirty="0" smtClean="0">
                <a:solidFill>
                  <a:schemeClr val="tx1"/>
                </a:solidFill>
                <a:latin typeface="Times New Roman" pitchFamily="18" charset="0"/>
                <a:cs typeface="Times New Roman" pitchFamily="18" charset="0"/>
              </a:rPr>
              <a:t>Espri yetenekleri vardır; fıkra anlatmaktan hoşlanırlar.</a:t>
            </a:r>
          </a:p>
          <a:p>
            <a:pPr algn="just">
              <a:lnSpc>
                <a:spcPct val="150000"/>
              </a:lnSpc>
              <a:buFont typeface="Wingdings" panose="05000000000000000000" pitchFamily="2" charset="2"/>
              <a:buChar char="Ø"/>
            </a:pPr>
            <a:r>
              <a:rPr lang="tr-TR" altLang="tr-TR" sz="1600" u="sng" dirty="0" smtClean="0">
                <a:solidFill>
                  <a:schemeClr val="tx1"/>
                </a:solidFill>
                <a:latin typeface="Times New Roman" pitchFamily="18" charset="0"/>
                <a:cs typeface="Times New Roman" pitchFamily="18" charset="0"/>
              </a:rPr>
              <a:t>Yaratıcı öyküler anlatır ya da yazarlar.</a:t>
            </a:r>
          </a:p>
          <a:p>
            <a:pPr algn="just">
              <a:lnSpc>
                <a:spcPct val="150000"/>
              </a:lnSpc>
              <a:buFont typeface="Wingdings" panose="05000000000000000000" pitchFamily="2" charset="2"/>
              <a:buChar char="Ø"/>
            </a:pPr>
            <a:r>
              <a:rPr lang="tr-TR" altLang="tr-TR" sz="1600" dirty="0" smtClean="0">
                <a:solidFill>
                  <a:schemeClr val="tx1"/>
                </a:solidFill>
                <a:latin typeface="Times New Roman" pitchFamily="18" charset="0"/>
                <a:cs typeface="Times New Roman" pitchFamily="18" charset="0"/>
              </a:rPr>
              <a:t>Değişik konularda okur ve zor metinleri okumaktan keyif alırlar.</a:t>
            </a:r>
          </a:p>
          <a:p>
            <a:pPr algn="just">
              <a:lnSpc>
                <a:spcPct val="150000"/>
              </a:lnSpc>
              <a:buFont typeface="Wingdings" panose="05000000000000000000" pitchFamily="2" charset="2"/>
              <a:buChar char="Ø"/>
            </a:pPr>
            <a:r>
              <a:rPr lang="tr-TR" altLang="tr-TR" sz="1600" dirty="0" smtClean="0">
                <a:solidFill>
                  <a:schemeClr val="tx1"/>
                </a:solidFill>
                <a:latin typeface="Times New Roman" pitchFamily="18" charset="0"/>
                <a:cs typeface="Times New Roman" pitchFamily="18" charset="0"/>
              </a:rPr>
              <a:t>Sosyal problemlerde araştırma, uygulama, hipotez oluşturma anlamlı sonuçlara varma, yazılı ya da sözlü sunuların sonuçlarını etkin bir biçimde düzenleme yeteneğine sahiptirler.</a:t>
            </a:r>
          </a:p>
          <a:p>
            <a:pPr eaLnBrk="1" hangingPunct="1">
              <a:lnSpc>
                <a:spcPct val="150000"/>
              </a:lnSpc>
              <a:buFont typeface="Wingdings" pitchFamily="2" charset="2"/>
              <a:buChar char="q"/>
            </a:pPr>
            <a:endParaRPr lang="tr-TR" altLang="tr-TR" sz="600" dirty="0" smtClean="0">
              <a:solidFill>
                <a:schemeClr val="tx1"/>
              </a:solidFill>
            </a:endParaRPr>
          </a:p>
          <a:p>
            <a:pPr>
              <a:lnSpc>
                <a:spcPct val="150000"/>
              </a:lnSpc>
            </a:pPr>
            <a:endParaRPr lang="tr-TR" sz="1600" dirty="0" smtClean="0">
              <a:solidFill>
                <a:schemeClr val="tx1"/>
              </a:solidFill>
            </a:endParaRPr>
          </a:p>
          <a:p>
            <a:pPr>
              <a:lnSpc>
                <a:spcPct val="150000"/>
              </a:lnSpc>
            </a:pPr>
            <a:endParaRPr lang="tr-TR" sz="1600" dirty="0" smtClean="0">
              <a:solidFill>
                <a:schemeClr val="tx1"/>
              </a:solidFill>
              <a:latin typeface="Verdana" pitchFamily="34" charset="0"/>
            </a:endParaRPr>
          </a:p>
        </p:txBody>
      </p:sp>
      <p:sp>
        <p:nvSpPr>
          <p:cNvPr id="48132" name="3 Slayt Numarası Yer Tutucusu"/>
          <p:cNvSpPr>
            <a:spLocks noGrp="1"/>
          </p:cNvSpPr>
          <p:nvPr>
            <p:ph type="sldNum" sz="quarter" idx="12"/>
          </p:nvPr>
        </p:nvSpPr>
        <p:spPr>
          <a:noFill/>
        </p:spPr>
        <p:txBody>
          <a:bodyPr/>
          <a:lstStyle/>
          <a:p>
            <a:fld id="{B1E5E7E6-8EAD-4DF1-8ABF-777117C158FF}" type="slidenum">
              <a:rPr lang="en-US" smtClean="0">
                <a:latin typeface="Georgia" pitchFamily="18" charset="0"/>
                <a:ea typeface="ヒラギノ明朝 ProN W3"/>
                <a:cs typeface="ヒラギノ明朝 ProN W3"/>
                <a:sym typeface="Georgia" pitchFamily="18" charset="0"/>
              </a:rPr>
              <a:pPr/>
              <a:t>13</a:t>
            </a:fld>
            <a:endParaRPr lang="en-US" smtClean="0">
              <a:latin typeface="Georgia" pitchFamily="18" charset="0"/>
              <a:ea typeface="ヒラギノ明朝 ProN W3"/>
              <a:cs typeface="ヒラギノ明朝 ProN W3"/>
              <a:sym typeface="Georgia" pitchFamily="18" charset="0"/>
            </a:endParaRPr>
          </a:p>
        </p:txBody>
      </p:sp>
    </p:spTree>
    <p:extLst>
      <p:ext uri="{BB962C8B-B14F-4D97-AF65-F5344CB8AC3E}">
        <p14:creationId xmlns:p14="http://schemas.microsoft.com/office/powerpoint/2010/main" val="1121680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a:xfrm>
            <a:off x="1187624" y="277895"/>
            <a:ext cx="7668344" cy="1146175"/>
          </a:xfrm>
        </p:spPr>
        <p:txBody>
          <a:bodyPr/>
          <a:lstStyle/>
          <a:p>
            <a:pPr algn="ct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Müzik Alanındaki Yetenek Özellikleri</a:t>
            </a:r>
            <a:endParaRPr lang="tr-TR"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8131" name="2 İçerik Yer Tutucusu"/>
          <p:cNvSpPr>
            <a:spLocks noGrp="1"/>
          </p:cNvSpPr>
          <p:nvPr>
            <p:ph idx="1"/>
          </p:nvPr>
        </p:nvSpPr>
        <p:spPr>
          <a:xfrm>
            <a:off x="357158" y="1714488"/>
            <a:ext cx="8572560" cy="4608512"/>
          </a:xfrm>
        </p:spPr>
        <p:txBody>
          <a:bodyPr/>
          <a:lstStyle/>
          <a:p>
            <a:pPr>
              <a:buFont typeface="Wingdings" pitchFamily="2" charset="2"/>
              <a:buChar char="q"/>
            </a:pPr>
            <a:endParaRPr lang="tr-TR" altLang="tr-TR" sz="2000" dirty="0" smtClean="0">
              <a:solidFill>
                <a:schemeClr val="bg1"/>
              </a:solidFill>
              <a:latin typeface="Verdana" pitchFamily="34" charset="0"/>
            </a:endParaRPr>
          </a:p>
          <a:p>
            <a:pPr eaLnBrk="1" hangingPunct="1">
              <a:lnSpc>
                <a:spcPct val="170000"/>
              </a:lnSpc>
              <a:buFont typeface="Wingdings" pitchFamily="2" charset="2"/>
              <a:buChar char="q"/>
            </a:pPr>
            <a:endParaRPr lang="tr-TR" altLang="tr-TR" sz="800" dirty="0" smtClean="0"/>
          </a:p>
          <a:p>
            <a:endParaRPr lang="tr-TR" sz="2000" dirty="0" smtClean="0"/>
          </a:p>
          <a:p>
            <a:endParaRPr lang="tr-TR" sz="2000" dirty="0" smtClean="0">
              <a:solidFill>
                <a:schemeClr val="bg1"/>
              </a:solidFill>
              <a:latin typeface="Verdana" pitchFamily="34" charset="0"/>
            </a:endParaRPr>
          </a:p>
        </p:txBody>
      </p:sp>
      <p:sp>
        <p:nvSpPr>
          <p:cNvPr id="48132" name="3 Slayt Numarası Yer Tutucusu"/>
          <p:cNvSpPr>
            <a:spLocks noGrp="1"/>
          </p:cNvSpPr>
          <p:nvPr>
            <p:ph type="sldNum" sz="quarter" idx="12"/>
          </p:nvPr>
        </p:nvSpPr>
        <p:spPr>
          <a:noFill/>
        </p:spPr>
        <p:txBody>
          <a:bodyPr/>
          <a:lstStyle/>
          <a:p>
            <a:fld id="{B1E5E7E6-8EAD-4DF1-8ABF-777117C158FF}" type="slidenum">
              <a:rPr lang="en-US" smtClean="0">
                <a:latin typeface="Georgia" pitchFamily="18" charset="0"/>
                <a:ea typeface="ヒラギノ明朝 ProN W3"/>
                <a:cs typeface="ヒラギノ明朝 ProN W3"/>
                <a:sym typeface="Georgia" pitchFamily="18" charset="0"/>
              </a:rPr>
              <a:pPr/>
              <a:t>14</a:t>
            </a:fld>
            <a:endParaRPr lang="en-US" smtClean="0">
              <a:latin typeface="Georgia" pitchFamily="18" charset="0"/>
              <a:ea typeface="ヒラギノ明朝 ProN W3"/>
              <a:cs typeface="ヒラギノ明朝 ProN W3"/>
              <a:sym typeface="Georgia" pitchFamily="18" charset="0"/>
            </a:endParaRPr>
          </a:p>
        </p:txBody>
      </p:sp>
      <p:sp>
        <p:nvSpPr>
          <p:cNvPr id="7" name="6 Dikdörtgen"/>
          <p:cNvSpPr/>
          <p:nvPr/>
        </p:nvSpPr>
        <p:spPr>
          <a:xfrm>
            <a:off x="0" y="1844824"/>
            <a:ext cx="8742371" cy="2723823"/>
          </a:xfrm>
          <a:prstGeom prst="rect">
            <a:avLst/>
          </a:prstGeom>
        </p:spPr>
        <p:txBody>
          <a:bodyPr wrap="square">
            <a:spAutoFit/>
          </a:bodyPr>
          <a:lstStyle/>
          <a:p>
            <a:pPr marL="285750" indent="-285750" eaLnBrk="1" fontAlgn="auto" hangingPunct="1">
              <a:lnSpc>
                <a:spcPct val="150000"/>
              </a:lnSpc>
              <a:spcAft>
                <a:spcPts val="0"/>
              </a:spcAft>
              <a:buFont typeface="Wingdings" panose="05000000000000000000" pitchFamily="2" charset="2"/>
              <a:buChar char="Ø"/>
              <a:defRPr/>
            </a:pPr>
            <a:r>
              <a:rPr lang="tr-TR" sz="1600" u="sng" dirty="0" smtClean="0">
                <a:solidFill>
                  <a:schemeClr val="tx1"/>
                </a:solidFill>
                <a:latin typeface="Times New Roman" pitchFamily="18" charset="0"/>
                <a:cs typeface="Times New Roman" pitchFamily="18" charset="0"/>
              </a:rPr>
              <a:t>Ritim ve melodiye diğer çocuklardan fazla tepkide bulunurlar.</a:t>
            </a:r>
          </a:p>
          <a:p>
            <a:pPr marL="285750" indent="-285750" eaLnBrk="1" fontAlgn="auto" hangingPunct="1">
              <a:lnSpc>
                <a:spcPct val="150000"/>
              </a:lnSpc>
              <a:spcAft>
                <a:spcPts val="0"/>
              </a:spcAft>
              <a:buFont typeface="Wingdings" panose="05000000000000000000" pitchFamily="2" charset="2"/>
              <a:buChar char="Ø"/>
              <a:defRPr/>
            </a:pPr>
            <a:r>
              <a:rPr lang="tr-TR" sz="1600" u="sng" dirty="0" smtClean="0">
                <a:solidFill>
                  <a:schemeClr val="tx1"/>
                </a:solidFill>
                <a:latin typeface="Times New Roman" pitchFamily="18" charset="0"/>
                <a:cs typeface="Times New Roman" pitchFamily="18" charset="0"/>
              </a:rPr>
              <a:t>Müzik parçaları bestelemeye büyük istek ve çaba gösterirler,</a:t>
            </a:r>
          </a:p>
          <a:p>
            <a:pPr marL="285750" indent="-285750"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Times New Roman" pitchFamily="18" charset="0"/>
                <a:cs typeface="Times New Roman" pitchFamily="18" charset="0"/>
              </a:rPr>
              <a:t>Başkaları şarkı söylerken onlara katılmaktan hoşlanırlar</a:t>
            </a:r>
            <a:r>
              <a:rPr lang="tr-TR" sz="1600" dirty="0">
                <a:solidFill>
                  <a:schemeClr val="tx1"/>
                </a:solidFill>
                <a:latin typeface="Times New Roman" pitchFamily="18" charset="0"/>
                <a:cs typeface="Times New Roman" pitchFamily="18" charset="0"/>
              </a:rPr>
              <a:t>.</a:t>
            </a:r>
            <a:endParaRPr lang="tr-TR" sz="1600" dirty="0" smtClean="0">
              <a:solidFill>
                <a:schemeClr val="tx1"/>
              </a:solidFill>
              <a:latin typeface="Times New Roman" pitchFamily="18" charset="0"/>
              <a:cs typeface="Times New Roman" pitchFamily="18" charset="0"/>
            </a:endParaRPr>
          </a:p>
          <a:p>
            <a:pPr marL="285750" indent="-285750" eaLnBrk="1" fontAlgn="auto" hangingPunct="1">
              <a:lnSpc>
                <a:spcPct val="150000"/>
              </a:lnSpc>
              <a:spcAft>
                <a:spcPts val="0"/>
              </a:spcAft>
              <a:buFont typeface="Wingdings" panose="05000000000000000000" pitchFamily="2" charset="2"/>
              <a:buChar char="Ø"/>
              <a:defRPr/>
            </a:pPr>
            <a:r>
              <a:rPr lang="tr-TR" sz="1600" u="sng" dirty="0" smtClean="0">
                <a:solidFill>
                  <a:schemeClr val="tx1"/>
                </a:solidFill>
                <a:latin typeface="Times New Roman" pitchFamily="18" charset="0"/>
                <a:cs typeface="Times New Roman" pitchFamily="18" charset="0"/>
              </a:rPr>
              <a:t>Duygu ve düşüncelerini anlatmak için sık sık müziği araç olarak kullanırlar.</a:t>
            </a:r>
          </a:p>
          <a:p>
            <a:pPr marL="285750" indent="-285750" eaLnBrk="1" fontAlgn="auto" hangingPunct="1">
              <a:lnSpc>
                <a:spcPct val="150000"/>
              </a:lnSpc>
              <a:spcAft>
                <a:spcPts val="0"/>
              </a:spcAft>
              <a:buFont typeface="Wingdings" panose="05000000000000000000" pitchFamily="2" charset="2"/>
              <a:buChar char="Ø"/>
              <a:defRPr/>
            </a:pPr>
            <a:r>
              <a:rPr lang="tr-TR" sz="1600" u="sng" dirty="0" smtClean="0">
                <a:solidFill>
                  <a:schemeClr val="tx1"/>
                </a:solidFill>
                <a:latin typeface="Times New Roman" pitchFamily="18" charset="0"/>
                <a:cs typeface="Times New Roman" pitchFamily="18" charset="0"/>
              </a:rPr>
              <a:t>Çeşitli müzik aletleri ile ilgilenir, onları çalmayı denerler.</a:t>
            </a:r>
          </a:p>
          <a:p>
            <a:pPr marL="285750" indent="-285750"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Times New Roman" pitchFamily="18" charset="0"/>
                <a:cs typeface="Times New Roman" pitchFamily="18" charset="0"/>
              </a:rPr>
              <a:t>Dinlediği şarkıyı kısa zamanda öğrenir, anlamlı ve uygun şekilde söylerler.</a:t>
            </a:r>
          </a:p>
          <a:p>
            <a:pPr marL="0" indent="0" eaLnBrk="1" fontAlgn="auto" hangingPunct="1">
              <a:lnSpc>
                <a:spcPct val="150000"/>
              </a:lnSpc>
              <a:spcAft>
                <a:spcPts val="0"/>
              </a:spcAft>
              <a:buFont typeface="Arial" pitchFamily="34" charset="0"/>
              <a:buNone/>
              <a:defRPr/>
            </a:pPr>
            <a:endParaRPr lang="tr-TR" dirty="0">
              <a:solidFill>
                <a:schemeClr val="tx1"/>
              </a:solidFill>
              <a:latin typeface="Verdana" pitchFamily="34" charset="0"/>
            </a:endParaRPr>
          </a:p>
        </p:txBody>
      </p:sp>
    </p:spTree>
    <p:extLst>
      <p:ext uri="{BB962C8B-B14F-4D97-AF65-F5344CB8AC3E}">
        <p14:creationId xmlns:p14="http://schemas.microsoft.com/office/powerpoint/2010/main" val="1945578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a:xfrm>
            <a:off x="1" y="312320"/>
            <a:ext cx="8892480" cy="1146175"/>
          </a:xfrm>
        </p:spPr>
        <p:txBody>
          <a:bodyPr/>
          <a:lstStyle/>
          <a:p>
            <a:pPr algn="ct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Resim Alanındaki Yetenek Özellikleri</a:t>
            </a:r>
            <a:endParaRPr lang="tr-TR"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8131" name="2 İçerik Yer Tutucusu"/>
          <p:cNvSpPr>
            <a:spLocks noGrp="1"/>
          </p:cNvSpPr>
          <p:nvPr>
            <p:ph idx="1"/>
          </p:nvPr>
        </p:nvSpPr>
        <p:spPr>
          <a:xfrm>
            <a:off x="323528" y="1484784"/>
            <a:ext cx="8572560" cy="4608512"/>
          </a:xfrm>
        </p:spPr>
        <p:txBody>
          <a:bodyPr>
            <a:normAutofit/>
          </a:bodyPr>
          <a:lstStyle/>
          <a:p>
            <a:pPr eaLnBrk="1" hangingPunct="1">
              <a:lnSpc>
                <a:spcPct val="150000"/>
              </a:lnSpc>
              <a:buFont typeface="Wingdings" panose="05000000000000000000" pitchFamily="2" charset="2"/>
              <a:buChar char="Ø"/>
            </a:pPr>
            <a:r>
              <a:rPr lang="tr-TR" altLang="tr-TR" sz="1600" u="sng" dirty="0" smtClean="0">
                <a:solidFill>
                  <a:schemeClr val="tx1"/>
                </a:solidFill>
                <a:latin typeface="Times New Roman" pitchFamily="18" charset="0"/>
                <a:cs typeface="Times New Roman" pitchFamily="18" charset="0"/>
              </a:rPr>
              <a:t>Çeşitli konularda ve diğer çocukların yaptığından değişik çizimler yaparlar.</a:t>
            </a:r>
          </a:p>
          <a:p>
            <a:pPr eaLnBrk="1" hangingPunct="1">
              <a:lnSpc>
                <a:spcPct val="150000"/>
              </a:lnSpc>
              <a:buFont typeface="Wingdings" panose="05000000000000000000" pitchFamily="2" charset="2"/>
              <a:buChar char="Ø"/>
            </a:pPr>
            <a:r>
              <a:rPr lang="tr-TR" altLang="tr-TR" sz="1600" dirty="0" smtClean="0">
                <a:solidFill>
                  <a:schemeClr val="tx1"/>
                </a:solidFill>
                <a:latin typeface="Times New Roman" pitchFamily="18" charset="0"/>
                <a:cs typeface="Times New Roman" pitchFamily="18" charset="0"/>
              </a:rPr>
              <a:t>Resimlere derinlik verir ve parçalar arasında uygun oranlar kullanırlar.</a:t>
            </a:r>
          </a:p>
          <a:p>
            <a:pPr eaLnBrk="1" hangingPunct="1">
              <a:lnSpc>
                <a:spcPct val="150000"/>
              </a:lnSpc>
              <a:buFont typeface="Wingdings" panose="05000000000000000000" pitchFamily="2" charset="2"/>
              <a:buChar char="Ø"/>
            </a:pPr>
            <a:r>
              <a:rPr lang="tr-TR" altLang="tr-TR" sz="1600" u="sng" dirty="0" smtClean="0">
                <a:solidFill>
                  <a:schemeClr val="tx1"/>
                </a:solidFill>
                <a:latin typeface="Times New Roman" pitchFamily="18" charset="0"/>
                <a:cs typeface="Times New Roman" pitchFamily="18" charset="0"/>
              </a:rPr>
              <a:t>Resim yapmayı ciddiye alır ve bundan haz duyar ve buna çok zaman harcarlar.</a:t>
            </a:r>
          </a:p>
          <a:p>
            <a:pPr eaLnBrk="1" hangingPunct="1">
              <a:lnSpc>
                <a:spcPct val="150000"/>
              </a:lnSpc>
              <a:buFont typeface="Wingdings" panose="05000000000000000000" pitchFamily="2" charset="2"/>
              <a:buChar char="Ø"/>
            </a:pPr>
            <a:r>
              <a:rPr lang="tr-TR" altLang="tr-TR" sz="1600" dirty="0" smtClean="0">
                <a:solidFill>
                  <a:schemeClr val="tx1"/>
                </a:solidFill>
                <a:latin typeface="Times New Roman" pitchFamily="18" charset="0"/>
                <a:cs typeface="Times New Roman" pitchFamily="18" charset="0"/>
              </a:rPr>
              <a:t>Diğer insanların yaptığı resim çalışmalarına ilgi duyarlar.</a:t>
            </a:r>
          </a:p>
          <a:p>
            <a:pPr eaLnBrk="1" hangingPunct="1">
              <a:lnSpc>
                <a:spcPct val="150000"/>
              </a:lnSpc>
              <a:buFont typeface="Wingdings" panose="05000000000000000000" pitchFamily="2" charset="2"/>
              <a:buChar char="Ø"/>
            </a:pPr>
            <a:r>
              <a:rPr lang="tr-TR" altLang="tr-TR" sz="1600" dirty="0" smtClean="0">
                <a:solidFill>
                  <a:schemeClr val="tx1"/>
                </a:solidFill>
                <a:latin typeface="Times New Roman" pitchFamily="18" charset="0"/>
                <a:cs typeface="Times New Roman" pitchFamily="18" charset="0"/>
              </a:rPr>
              <a:t>Diğerlerinin eleştirilerinden hoşlanır ve yeni şeyler öğrenirler.</a:t>
            </a:r>
          </a:p>
          <a:p>
            <a:pPr eaLnBrk="1" hangingPunct="1">
              <a:lnSpc>
                <a:spcPct val="150000"/>
              </a:lnSpc>
              <a:buFont typeface="Wingdings" panose="05000000000000000000" pitchFamily="2" charset="2"/>
              <a:buChar char="Ø"/>
            </a:pPr>
            <a:r>
              <a:rPr lang="tr-TR" altLang="tr-TR" sz="1600" dirty="0" smtClean="0">
                <a:solidFill>
                  <a:schemeClr val="tx1"/>
                </a:solidFill>
                <a:latin typeface="Times New Roman" pitchFamily="18" charset="0"/>
                <a:cs typeface="Times New Roman" pitchFamily="18" charset="0"/>
              </a:rPr>
              <a:t>Resmi kendi yaşantılarını ve duygularını ifade etmek  için başarılı bir şekilde kullanırlar.</a:t>
            </a:r>
          </a:p>
          <a:p>
            <a:pPr eaLnBrk="1" hangingPunct="1">
              <a:lnSpc>
                <a:spcPct val="150000"/>
              </a:lnSpc>
              <a:buFont typeface="Wingdings" panose="05000000000000000000" pitchFamily="2" charset="2"/>
              <a:buChar char="Ø"/>
            </a:pPr>
            <a:r>
              <a:rPr lang="tr-TR" altLang="tr-TR" sz="1600" u="sng" dirty="0" smtClean="0">
                <a:solidFill>
                  <a:schemeClr val="tx1"/>
                </a:solidFill>
                <a:latin typeface="Times New Roman" pitchFamily="18" charset="0"/>
                <a:cs typeface="Times New Roman" pitchFamily="18" charset="0"/>
              </a:rPr>
              <a:t>Çamur, sabun ve </a:t>
            </a:r>
            <a:r>
              <a:rPr lang="tr-TR" altLang="tr-TR" sz="1600" u="sng" dirty="0" err="1" smtClean="0">
                <a:solidFill>
                  <a:schemeClr val="tx1"/>
                </a:solidFill>
                <a:latin typeface="Times New Roman" pitchFamily="18" charset="0"/>
                <a:cs typeface="Times New Roman" pitchFamily="18" charset="0"/>
              </a:rPr>
              <a:t>plastilin</a:t>
            </a:r>
            <a:r>
              <a:rPr lang="tr-TR" altLang="tr-TR" sz="1600" u="sng" dirty="0" smtClean="0">
                <a:solidFill>
                  <a:schemeClr val="tx1"/>
                </a:solidFill>
                <a:latin typeface="Times New Roman" pitchFamily="18" charset="0"/>
                <a:cs typeface="Times New Roman" pitchFamily="18" charset="0"/>
              </a:rPr>
              <a:t> vb. yumuşak gereçlerle üç boyutlu figürler yapmaya özel bir ilgi gösterirler.</a:t>
            </a:r>
          </a:p>
          <a:p>
            <a:pPr>
              <a:lnSpc>
                <a:spcPct val="150000"/>
              </a:lnSpc>
            </a:pPr>
            <a:endParaRPr lang="tr-TR" sz="1600" dirty="0" smtClean="0">
              <a:solidFill>
                <a:schemeClr val="tx1"/>
              </a:solidFill>
              <a:latin typeface="Verdana" pitchFamily="34" charset="0"/>
            </a:endParaRPr>
          </a:p>
        </p:txBody>
      </p:sp>
      <p:sp>
        <p:nvSpPr>
          <p:cNvPr id="48132" name="3 Slayt Numarası Yer Tutucusu"/>
          <p:cNvSpPr>
            <a:spLocks noGrp="1"/>
          </p:cNvSpPr>
          <p:nvPr>
            <p:ph type="sldNum" sz="quarter" idx="12"/>
          </p:nvPr>
        </p:nvSpPr>
        <p:spPr>
          <a:noFill/>
        </p:spPr>
        <p:txBody>
          <a:bodyPr/>
          <a:lstStyle/>
          <a:p>
            <a:fld id="{B1E5E7E6-8EAD-4DF1-8ABF-777117C158FF}" type="slidenum">
              <a:rPr lang="en-US" smtClean="0">
                <a:latin typeface="Georgia" pitchFamily="18" charset="0"/>
                <a:ea typeface="ヒラギノ明朝 ProN W3"/>
                <a:cs typeface="ヒラギノ明朝 ProN W3"/>
                <a:sym typeface="Georgia" pitchFamily="18" charset="0"/>
              </a:rPr>
              <a:pPr/>
              <a:t>15</a:t>
            </a:fld>
            <a:endParaRPr lang="en-US" smtClean="0">
              <a:latin typeface="Georgia" pitchFamily="18" charset="0"/>
              <a:ea typeface="ヒラギノ明朝 ProN W3"/>
              <a:cs typeface="ヒラギノ明朝 ProN W3"/>
              <a:sym typeface="Georgia" pitchFamily="18" charset="0"/>
            </a:endParaRPr>
          </a:p>
        </p:txBody>
      </p:sp>
    </p:spTree>
    <p:extLst>
      <p:ext uri="{BB962C8B-B14F-4D97-AF65-F5344CB8AC3E}">
        <p14:creationId xmlns:p14="http://schemas.microsoft.com/office/powerpoint/2010/main" val="3743568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a:xfrm>
            <a:off x="0" y="215355"/>
            <a:ext cx="8820472" cy="1146175"/>
          </a:xfrm>
        </p:spPr>
        <p:txBody>
          <a:bodyPr/>
          <a:lstStyle/>
          <a:p>
            <a:pPr algn="ct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Matematik  Alanındaki Yetenek Özellikleri</a:t>
            </a:r>
            <a:endParaRPr lang="tr-TR"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8131" name="2 İçerik Yer Tutucusu"/>
          <p:cNvSpPr>
            <a:spLocks noGrp="1"/>
          </p:cNvSpPr>
          <p:nvPr>
            <p:ph idx="1"/>
          </p:nvPr>
        </p:nvSpPr>
        <p:spPr>
          <a:xfrm>
            <a:off x="357158" y="1714488"/>
            <a:ext cx="8572560" cy="4608512"/>
          </a:xfrm>
        </p:spPr>
        <p:txBody>
          <a:bodyPr>
            <a:normAutofit/>
          </a:bodyPr>
          <a:lstStyle/>
          <a:p>
            <a:pPr>
              <a:buFont typeface="Wingdings" pitchFamily="2" charset="2"/>
              <a:buChar char="q"/>
            </a:pPr>
            <a:endParaRPr lang="tr-TR" altLang="tr-TR" sz="1800" dirty="0" smtClean="0">
              <a:solidFill>
                <a:schemeClr val="tx1"/>
              </a:solidFill>
              <a:latin typeface="Verdana" pitchFamily="34" charset="0"/>
            </a:endParaRPr>
          </a:p>
          <a:p>
            <a:pPr eaLnBrk="1" hangingPunct="1">
              <a:lnSpc>
                <a:spcPct val="170000"/>
              </a:lnSpc>
              <a:buFont typeface="Wingdings" pitchFamily="2" charset="2"/>
              <a:buChar char="q"/>
            </a:pPr>
            <a:endParaRPr lang="tr-TR" altLang="tr-TR" sz="700" dirty="0" smtClean="0">
              <a:solidFill>
                <a:schemeClr val="tx1"/>
              </a:solidFill>
            </a:endParaRPr>
          </a:p>
          <a:p>
            <a:endParaRPr lang="tr-TR" sz="1800" dirty="0" smtClean="0">
              <a:solidFill>
                <a:schemeClr val="tx1"/>
              </a:solidFill>
            </a:endParaRPr>
          </a:p>
          <a:p>
            <a:endParaRPr lang="tr-TR" sz="1800" dirty="0" smtClean="0">
              <a:solidFill>
                <a:schemeClr val="tx1"/>
              </a:solidFill>
              <a:latin typeface="Verdana" pitchFamily="34" charset="0"/>
            </a:endParaRPr>
          </a:p>
        </p:txBody>
      </p:sp>
      <p:sp>
        <p:nvSpPr>
          <p:cNvPr id="48132" name="3 Slayt Numarası Yer Tutucusu"/>
          <p:cNvSpPr>
            <a:spLocks noGrp="1"/>
          </p:cNvSpPr>
          <p:nvPr>
            <p:ph type="sldNum" sz="quarter" idx="12"/>
          </p:nvPr>
        </p:nvSpPr>
        <p:spPr>
          <a:noFill/>
        </p:spPr>
        <p:txBody>
          <a:bodyPr/>
          <a:lstStyle/>
          <a:p>
            <a:fld id="{B1E5E7E6-8EAD-4DF1-8ABF-777117C158FF}" type="slidenum">
              <a:rPr lang="en-US" smtClean="0">
                <a:latin typeface="Georgia" pitchFamily="18" charset="0"/>
                <a:ea typeface="ヒラギノ明朝 ProN W3"/>
                <a:cs typeface="ヒラギノ明朝 ProN W3"/>
                <a:sym typeface="Georgia" pitchFamily="18" charset="0"/>
              </a:rPr>
              <a:pPr/>
              <a:t>16</a:t>
            </a:fld>
            <a:endParaRPr lang="en-US" smtClean="0">
              <a:latin typeface="Georgia" pitchFamily="18" charset="0"/>
              <a:ea typeface="ヒラギノ明朝 ProN W3"/>
              <a:cs typeface="ヒラギノ明朝 ProN W3"/>
              <a:sym typeface="Georgia" pitchFamily="18" charset="0"/>
            </a:endParaRPr>
          </a:p>
        </p:txBody>
      </p:sp>
      <p:sp>
        <p:nvSpPr>
          <p:cNvPr id="8" name="7 Dikdörtgen"/>
          <p:cNvSpPr/>
          <p:nvPr/>
        </p:nvSpPr>
        <p:spPr>
          <a:xfrm>
            <a:off x="0" y="1556792"/>
            <a:ext cx="8820472" cy="3416320"/>
          </a:xfrm>
          <a:prstGeom prst="rect">
            <a:avLst/>
          </a:prstGeom>
        </p:spPr>
        <p:txBody>
          <a:bodyPr wrap="square">
            <a:spAutoFit/>
          </a:bodyPr>
          <a:lstStyle/>
          <a:p>
            <a:pPr marL="285750" indent="-285750" eaLnBrk="1" fontAlgn="auto" hangingPunct="1">
              <a:lnSpc>
                <a:spcPct val="150000"/>
              </a:lnSpc>
              <a:spcAft>
                <a:spcPts val="0"/>
              </a:spcAft>
              <a:buFont typeface="Wingdings" panose="05000000000000000000" pitchFamily="2" charset="2"/>
              <a:buChar char="Ø"/>
              <a:defRPr/>
            </a:pPr>
            <a:r>
              <a:rPr lang="tr-TR" sz="1600" dirty="0">
                <a:solidFill>
                  <a:schemeClr val="tx1"/>
                </a:solidFill>
                <a:latin typeface="Times New Roman" pitchFamily="18" charset="0"/>
                <a:cs typeface="Times New Roman" pitchFamily="18" charset="0"/>
              </a:rPr>
              <a:t>Verilerin ele alınmasında, düzenlenmesinde göze çarpan yeteneğe sahiptirler.</a:t>
            </a:r>
          </a:p>
          <a:p>
            <a:pPr marL="285750" indent="-285750" eaLnBrk="1" fontAlgn="auto" hangingPunct="1">
              <a:lnSpc>
                <a:spcPct val="150000"/>
              </a:lnSpc>
              <a:spcAft>
                <a:spcPts val="0"/>
              </a:spcAft>
              <a:buFont typeface="Wingdings" panose="05000000000000000000" pitchFamily="2" charset="2"/>
              <a:buChar char="Ø"/>
              <a:defRPr/>
            </a:pPr>
            <a:r>
              <a:rPr lang="tr-TR" sz="1600" dirty="0">
                <a:solidFill>
                  <a:schemeClr val="tx1"/>
                </a:solidFill>
                <a:latin typeface="Times New Roman" pitchFamily="18" charset="0"/>
                <a:cs typeface="Times New Roman" pitchFamily="18" charset="0"/>
              </a:rPr>
              <a:t>Orijinal yorumlar yaparlar, zihinsel işlevselliğe sahiptirler.</a:t>
            </a:r>
          </a:p>
          <a:p>
            <a:pPr marL="285750" indent="-285750" eaLnBrk="1" fontAlgn="auto" hangingPunct="1">
              <a:lnSpc>
                <a:spcPct val="150000"/>
              </a:lnSpc>
              <a:spcAft>
                <a:spcPts val="0"/>
              </a:spcAft>
              <a:buFont typeface="Wingdings" panose="05000000000000000000" pitchFamily="2" charset="2"/>
              <a:buChar char="Ø"/>
              <a:defRPr/>
            </a:pPr>
            <a:r>
              <a:rPr lang="tr-TR" sz="1600" u="sng" dirty="0">
                <a:solidFill>
                  <a:schemeClr val="tx1"/>
                </a:solidFill>
                <a:latin typeface="Times New Roman" pitchFamily="18" charset="0"/>
                <a:cs typeface="Times New Roman" pitchFamily="18" charset="0"/>
              </a:rPr>
              <a:t>Yazılı iletişimden ziyade sözlü iletişimi tercih ederler.</a:t>
            </a:r>
          </a:p>
          <a:p>
            <a:pPr marL="285750" indent="-285750" eaLnBrk="1" fontAlgn="auto" hangingPunct="1">
              <a:lnSpc>
                <a:spcPct val="150000"/>
              </a:lnSpc>
              <a:spcAft>
                <a:spcPts val="0"/>
              </a:spcAft>
              <a:buFont typeface="Wingdings" panose="05000000000000000000" pitchFamily="2" charset="2"/>
              <a:buChar char="Ø"/>
              <a:defRPr/>
            </a:pPr>
            <a:r>
              <a:rPr lang="tr-TR" sz="1600" u="sng" dirty="0">
                <a:solidFill>
                  <a:schemeClr val="tx1"/>
                </a:solidFill>
                <a:latin typeface="Times New Roman" pitchFamily="18" charset="0"/>
                <a:cs typeface="Times New Roman" pitchFamily="18" charset="0"/>
              </a:rPr>
              <a:t>Aynı problemi farklı yöntemlerle çözebilirler</a:t>
            </a:r>
            <a:r>
              <a:rPr lang="tr-TR" sz="1600" dirty="0">
                <a:solidFill>
                  <a:schemeClr val="tx1"/>
                </a:solidFill>
                <a:latin typeface="Times New Roman" pitchFamily="18" charset="0"/>
                <a:cs typeface="Times New Roman" pitchFamily="18" charset="0"/>
              </a:rPr>
              <a:t>.</a:t>
            </a:r>
          </a:p>
          <a:p>
            <a:pPr marL="285750" indent="-285750" eaLnBrk="1" fontAlgn="auto" hangingPunct="1">
              <a:lnSpc>
                <a:spcPct val="150000"/>
              </a:lnSpc>
              <a:spcAft>
                <a:spcPts val="0"/>
              </a:spcAft>
              <a:buFont typeface="Wingdings" panose="05000000000000000000" pitchFamily="2" charset="2"/>
              <a:buChar char="Ø"/>
              <a:defRPr/>
            </a:pPr>
            <a:r>
              <a:rPr lang="tr-TR" sz="1600" u="sng" dirty="0">
                <a:solidFill>
                  <a:schemeClr val="tx1"/>
                </a:solidFill>
                <a:latin typeface="Times New Roman" pitchFamily="18" charset="0"/>
                <a:cs typeface="Times New Roman" pitchFamily="18" charset="0"/>
              </a:rPr>
              <a:t>Olağan dışı matematiksel işlemler yapar, gayret gerektiren olağandışı problemler sorarlar.</a:t>
            </a:r>
          </a:p>
          <a:p>
            <a:pPr marL="285750" indent="-285750" eaLnBrk="1" fontAlgn="auto" hangingPunct="1">
              <a:lnSpc>
                <a:spcPct val="150000"/>
              </a:lnSpc>
              <a:spcAft>
                <a:spcPts val="0"/>
              </a:spcAft>
              <a:buFont typeface="Wingdings" panose="05000000000000000000" pitchFamily="2" charset="2"/>
              <a:buChar char="Ø"/>
              <a:defRPr/>
            </a:pPr>
            <a:r>
              <a:rPr lang="tr-TR" sz="1600" u="sng" dirty="0">
                <a:solidFill>
                  <a:schemeClr val="tx1"/>
                </a:solidFill>
                <a:latin typeface="Times New Roman" pitchFamily="18" charset="0"/>
                <a:cs typeface="Times New Roman" pitchFamily="18" charset="0"/>
              </a:rPr>
              <a:t>Problemi kısa sürede çözer, uygulamaya, analize, senteze ve değerlendirmeye odaklanırlar</a:t>
            </a:r>
            <a:r>
              <a:rPr lang="tr-TR" sz="1600" dirty="0">
                <a:solidFill>
                  <a:schemeClr val="tx1"/>
                </a:solidFill>
                <a:latin typeface="Times New Roman" pitchFamily="18" charset="0"/>
                <a:cs typeface="Times New Roman" pitchFamily="18" charset="0"/>
              </a:rPr>
              <a:t>.</a:t>
            </a:r>
          </a:p>
          <a:p>
            <a:pPr marL="285750" indent="-285750" eaLnBrk="1" fontAlgn="auto" hangingPunct="1">
              <a:lnSpc>
                <a:spcPct val="150000"/>
              </a:lnSpc>
              <a:spcAft>
                <a:spcPts val="0"/>
              </a:spcAft>
              <a:buFont typeface="Wingdings" panose="05000000000000000000" pitchFamily="2" charset="2"/>
              <a:buChar char="Ø"/>
              <a:defRPr/>
            </a:pPr>
            <a:r>
              <a:rPr lang="tr-TR" sz="1600" dirty="0">
                <a:solidFill>
                  <a:schemeClr val="tx1"/>
                </a:solidFill>
                <a:latin typeface="Times New Roman" pitchFamily="18" charset="0"/>
                <a:cs typeface="Times New Roman" pitchFamily="18" charset="0"/>
              </a:rPr>
              <a:t>Matematiği başka kategorilere entegre edebilirler.</a:t>
            </a:r>
          </a:p>
          <a:p>
            <a:pPr marL="285750" indent="-285750" eaLnBrk="1" fontAlgn="auto" hangingPunct="1">
              <a:lnSpc>
                <a:spcPct val="150000"/>
              </a:lnSpc>
              <a:spcAft>
                <a:spcPts val="0"/>
              </a:spcAft>
              <a:buFont typeface="Wingdings" panose="05000000000000000000" pitchFamily="2" charset="2"/>
              <a:buChar char="Ø"/>
              <a:defRPr/>
            </a:pPr>
            <a:r>
              <a:rPr lang="tr-TR" sz="1600" dirty="0">
                <a:solidFill>
                  <a:schemeClr val="tx1"/>
                </a:solidFill>
                <a:latin typeface="Times New Roman" pitchFamily="18" charset="0"/>
                <a:cs typeface="Times New Roman" pitchFamily="18" charset="0"/>
              </a:rPr>
              <a:t> Yanlış ve doğruyu seçme güçleri fazladır.</a:t>
            </a:r>
          </a:p>
          <a:p>
            <a:pPr marL="285750" indent="-285750" eaLnBrk="1" fontAlgn="auto" hangingPunct="1">
              <a:lnSpc>
                <a:spcPct val="150000"/>
              </a:lnSpc>
              <a:spcAft>
                <a:spcPts val="0"/>
              </a:spcAft>
              <a:buFont typeface="Wingdings" panose="05000000000000000000" pitchFamily="2" charset="2"/>
              <a:buChar char="Ø"/>
              <a:defRPr/>
            </a:pPr>
            <a:r>
              <a:rPr lang="tr-TR" sz="1600" dirty="0">
                <a:solidFill>
                  <a:schemeClr val="tx1"/>
                </a:solidFill>
                <a:latin typeface="Times New Roman" pitchFamily="18" charset="0"/>
                <a:cs typeface="Times New Roman" pitchFamily="18" charset="0"/>
              </a:rPr>
              <a:t> İlgisiz gibi görünen işlemler arasında ilgi kurarlar.</a:t>
            </a:r>
          </a:p>
        </p:txBody>
      </p:sp>
    </p:spTree>
    <p:extLst>
      <p:ext uri="{BB962C8B-B14F-4D97-AF65-F5344CB8AC3E}">
        <p14:creationId xmlns:p14="http://schemas.microsoft.com/office/powerpoint/2010/main" val="1716001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a:xfrm>
            <a:off x="0" y="215355"/>
            <a:ext cx="8892480" cy="981397"/>
          </a:xfrm>
        </p:spPr>
        <p:txBody>
          <a:bodyPr/>
          <a:lstStyle/>
          <a:p>
            <a:pPr algn="ct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Fen Alanındaki Yetenek Özellikleri</a:t>
            </a:r>
            <a:endParaRPr lang="tr-TR"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8131" name="2 İçerik Yer Tutucusu"/>
          <p:cNvSpPr>
            <a:spLocks noGrp="1"/>
          </p:cNvSpPr>
          <p:nvPr>
            <p:ph idx="1"/>
          </p:nvPr>
        </p:nvSpPr>
        <p:spPr>
          <a:xfrm>
            <a:off x="0" y="1401490"/>
            <a:ext cx="9036496" cy="5456510"/>
          </a:xfrm>
        </p:spPr>
        <p:txBody>
          <a:bodyPr>
            <a:normAutofit/>
          </a:bodyPr>
          <a:lstStyle/>
          <a:p>
            <a:pPr eaLnBrk="1" fontAlgn="auto" hangingPunct="1">
              <a:lnSpc>
                <a:spcPct val="150000"/>
              </a:lnSpc>
              <a:spcAft>
                <a:spcPts val="0"/>
              </a:spcAft>
              <a:buFont typeface="Wingdings" panose="05000000000000000000" pitchFamily="2" charset="2"/>
              <a:buChar char="Ø"/>
              <a:defRPr/>
            </a:pPr>
            <a:endParaRPr lang="tr-TR" sz="1600" dirty="0" smtClean="0">
              <a:solidFill>
                <a:schemeClr val="tx1"/>
              </a:solidFill>
              <a:latin typeface="Verdana" pitchFamily="34" charset="0"/>
            </a:endParaRPr>
          </a:p>
          <a:p>
            <a:pPr eaLnBrk="1" fontAlgn="auto" hangingPunct="1">
              <a:lnSpc>
                <a:spcPct val="150000"/>
              </a:lnSpc>
              <a:spcAft>
                <a:spcPts val="0"/>
              </a:spcAft>
              <a:buFont typeface="Wingdings" panose="05000000000000000000" pitchFamily="2" charset="2"/>
              <a:buChar char="Ø"/>
              <a:defRPr/>
            </a:pPr>
            <a:endParaRPr lang="tr-TR" sz="1600" dirty="0">
              <a:solidFill>
                <a:schemeClr val="tx1"/>
              </a:solidFill>
              <a:latin typeface="Verdana" pitchFamily="34" charset="0"/>
            </a:endParaRPr>
          </a:p>
          <a:p>
            <a:pPr eaLnBrk="1" fontAlgn="auto" hangingPunct="1">
              <a:lnSpc>
                <a:spcPct val="150000"/>
              </a:lnSpc>
              <a:spcAft>
                <a:spcPts val="0"/>
              </a:spcAft>
              <a:buFont typeface="Wingdings" panose="05000000000000000000" pitchFamily="2" charset="2"/>
              <a:buChar char="Ø"/>
              <a:defRPr/>
            </a:pPr>
            <a:r>
              <a:rPr lang="tr-TR" sz="1600" u="sng" dirty="0" smtClean="0">
                <a:solidFill>
                  <a:schemeClr val="tx1"/>
                </a:solidFill>
                <a:latin typeface="Times New Roman" pitchFamily="18" charset="0"/>
                <a:cs typeface="Times New Roman" pitchFamily="18" charset="0"/>
              </a:rPr>
              <a:t>Fikir ve hipotezleri test etmeye yönelik deneyler yaparlar.</a:t>
            </a:r>
          </a:p>
          <a:p>
            <a:pPr eaLnBrk="1" fontAlgn="auto" hangingPunct="1">
              <a:lnSpc>
                <a:spcPct val="150000"/>
              </a:lnSpc>
              <a:spcAft>
                <a:spcPts val="0"/>
              </a:spcAft>
              <a:buFont typeface="Wingdings" panose="05000000000000000000" pitchFamily="2" charset="2"/>
              <a:buChar char="Ø"/>
              <a:defRPr/>
            </a:pPr>
            <a:r>
              <a:rPr lang="tr-TR" sz="1600" u="sng" dirty="0" smtClean="0">
                <a:solidFill>
                  <a:schemeClr val="tx1"/>
                </a:solidFill>
                <a:latin typeface="Times New Roman" pitchFamily="18" charset="0"/>
                <a:cs typeface="Times New Roman" pitchFamily="18" charset="0"/>
              </a:rPr>
              <a:t>Fen ve teknik araçları kullanabilir ve bunlara vakıf olurlar.</a:t>
            </a:r>
          </a:p>
          <a:p>
            <a:pPr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Times New Roman" pitchFamily="18" charset="0"/>
                <a:cs typeface="Times New Roman" pitchFamily="18" charset="0"/>
              </a:rPr>
              <a:t>Yerinde ve yeterli veri seçer, bunlardan çıkarımlar yaparlar.</a:t>
            </a:r>
          </a:p>
          <a:p>
            <a:pPr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Times New Roman" pitchFamily="18" charset="0"/>
                <a:cs typeface="Times New Roman" pitchFamily="18" charset="0"/>
              </a:rPr>
              <a:t>Fikirleri hem niceliksel hem de niteliksel ifade edebilirler.</a:t>
            </a:r>
          </a:p>
          <a:p>
            <a:pPr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Times New Roman" pitchFamily="18" charset="0"/>
                <a:cs typeface="Times New Roman" pitchFamily="18" charset="0"/>
              </a:rPr>
              <a:t>Fen bilgisini toplumsal değişim için kullanır ve uygularlar.</a:t>
            </a:r>
          </a:p>
          <a:p>
            <a:pPr eaLnBrk="1" fontAlgn="auto" hangingPunct="1">
              <a:lnSpc>
                <a:spcPct val="150000"/>
              </a:lnSpc>
              <a:spcAft>
                <a:spcPts val="0"/>
              </a:spcAft>
              <a:buFont typeface="Wingdings" panose="05000000000000000000" pitchFamily="2" charset="2"/>
              <a:buChar char="Ø"/>
              <a:defRPr/>
            </a:pPr>
            <a:r>
              <a:rPr lang="tr-TR" sz="1600" u="sng" dirty="0" smtClean="0">
                <a:solidFill>
                  <a:schemeClr val="tx1"/>
                </a:solidFill>
                <a:latin typeface="Times New Roman" pitchFamily="18" charset="0"/>
                <a:cs typeface="Times New Roman" pitchFamily="18" charset="0"/>
              </a:rPr>
              <a:t>Bilimsel gözlem, veri toplama ve yorum yapma becerileri vardır.</a:t>
            </a:r>
          </a:p>
          <a:p>
            <a:pPr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Times New Roman" pitchFamily="18" charset="0"/>
                <a:cs typeface="Times New Roman" pitchFamily="18" charset="0"/>
              </a:rPr>
              <a:t>Problemlere yönelik duyarlılığa, yeni fikirler geliştirme yeteneğine ve değerlendirme yeteneğine sahiptirler.</a:t>
            </a:r>
          </a:p>
          <a:p>
            <a:pPr eaLnBrk="1" fontAlgn="auto" hangingPunct="1">
              <a:lnSpc>
                <a:spcPct val="150000"/>
              </a:lnSpc>
              <a:spcAft>
                <a:spcPts val="0"/>
              </a:spcAft>
              <a:buFont typeface="Wingdings" panose="05000000000000000000" pitchFamily="2" charset="2"/>
              <a:buChar char="Ø"/>
              <a:defRPr/>
            </a:pPr>
            <a:r>
              <a:rPr lang="tr-TR" sz="1600" u="sng" dirty="0" smtClean="0">
                <a:solidFill>
                  <a:schemeClr val="tx1"/>
                </a:solidFill>
                <a:latin typeface="Times New Roman" pitchFamily="18" charset="0"/>
                <a:cs typeface="Times New Roman" pitchFamily="18" charset="0"/>
              </a:rPr>
              <a:t>Yüksek düzeyde mekanik düşünme yeteneğine sahiptirler, uzay ilişkilerine ilgi duyarlar.</a:t>
            </a:r>
          </a:p>
          <a:p>
            <a:pPr eaLnBrk="1" fontAlgn="auto" hangingPunct="1">
              <a:lnSpc>
                <a:spcPct val="150000"/>
              </a:lnSpc>
              <a:spcAft>
                <a:spcPts val="0"/>
              </a:spcAft>
              <a:buFont typeface="Wingdings" panose="05000000000000000000" pitchFamily="2" charset="2"/>
              <a:buChar char="Ø"/>
              <a:defRPr/>
            </a:pPr>
            <a:r>
              <a:rPr lang="tr-TR" sz="1600" dirty="0" smtClean="0">
                <a:solidFill>
                  <a:schemeClr val="tx1"/>
                </a:solidFill>
                <a:latin typeface="Times New Roman" pitchFamily="18" charset="0"/>
                <a:cs typeface="Times New Roman" pitchFamily="18" charset="0"/>
              </a:rPr>
              <a:t>Fen bilgisi konusunda otorite olan kaynakları tarar, fen raporlarını yorumlayarak bir ilgi zemini oluştururlar.</a:t>
            </a:r>
          </a:p>
          <a:p>
            <a:pPr marL="0" indent="0" eaLnBrk="1" fontAlgn="auto" hangingPunct="1">
              <a:spcAft>
                <a:spcPts val="0"/>
              </a:spcAft>
              <a:buFont typeface="Arial" pitchFamily="34" charset="0"/>
              <a:buNone/>
              <a:defRPr/>
            </a:pPr>
            <a:endParaRPr lang="tr-TR" sz="800" dirty="0" smtClean="0">
              <a:solidFill>
                <a:schemeClr val="tx1"/>
              </a:solidFill>
            </a:endParaRPr>
          </a:p>
          <a:p>
            <a:pPr>
              <a:buFont typeface="Wingdings" pitchFamily="2" charset="2"/>
              <a:buChar char="q"/>
            </a:pPr>
            <a:endParaRPr lang="tr-TR" altLang="tr-TR" sz="1600" dirty="0" smtClean="0">
              <a:solidFill>
                <a:schemeClr val="tx1"/>
              </a:solidFill>
              <a:latin typeface="Verdana" pitchFamily="34" charset="0"/>
            </a:endParaRPr>
          </a:p>
          <a:p>
            <a:pPr eaLnBrk="1" hangingPunct="1">
              <a:lnSpc>
                <a:spcPct val="170000"/>
              </a:lnSpc>
              <a:buFont typeface="Wingdings" pitchFamily="2" charset="2"/>
              <a:buChar char="q"/>
            </a:pPr>
            <a:endParaRPr lang="tr-TR" altLang="tr-TR" sz="500" dirty="0" smtClean="0">
              <a:solidFill>
                <a:schemeClr val="tx1"/>
              </a:solidFill>
            </a:endParaRPr>
          </a:p>
          <a:p>
            <a:endParaRPr lang="tr-TR" sz="1600" dirty="0" smtClean="0">
              <a:solidFill>
                <a:schemeClr val="tx1"/>
              </a:solidFill>
            </a:endParaRPr>
          </a:p>
          <a:p>
            <a:endParaRPr lang="tr-TR" sz="1600" dirty="0" smtClean="0">
              <a:solidFill>
                <a:schemeClr val="tx1"/>
              </a:solidFill>
              <a:latin typeface="Verdana" pitchFamily="34" charset="0"/>
            </a:endParaRPr>
          </a:p>
        </p:txBody>
      </p:sp>
      <p:sp>
        <p:nvSpPr>
          <p:cNvPr id="48132" name="3 Slayt Numarası Yer Tutucusu"/>
          <p:cNvSpPr>
            <a:spLocks noGrp="1"/>
          </p:cNvSpPr>
          <p:nvPr>
            <p:ph type="sldNum" sz="quarter" idx="12"/>
          </p:nvPr>
        </p:nvSpPr>
        <p:spPr>
          <a:noFill/>
        </p:spPr>
        <p:txBody>
          <a:bodyPr/>
          <a:lstStyle/>
          <a:p>
            <a:fld id="{B1E5E7E6-8EAD-4DF1-8ABF-777117C158FF}" type="slidenum">
              <a:rPr lang="en-US" smtClean="0">
                <a:latin typeface="Georgia" pitchFamily="18" charset="0"/>
                <a:ea typeface="ヒラギノ明朝 ProN W3"/>
                <a:cs typeface="ヒラギノ明朝 ProN W3"/>
                <a:sym typeface="Georgia" pitchFamily="18" charset="0"/>
              </a:rPr>
              <a:pPr/>
              <a:t>17</a:t>
            </a:fld>
            <a:endParaRPr lang="en-US" smtClean="0">
              <a:latin typeface="Georgia" pitchFamily="18" charset="0"/>
              <a:ea typeface="ヒラギノ明朝 ProN W3"/>
              <a:cs typeface="ヒラギノ明朝 ProN W3"/>
              <a:sym typeface="Georgia" pitchFamily="18" charset="0"/>
            </a:endParaRPr>
          </a:p>
        </p:txBody>
      </p:sp>
    </p:spTree>
    <p:extLst>
      <p:ext uri="{BB962C8B-B14F-4D97-AF65-F5344CB8AC3E}">
        <p14:creationId xmlns:p14="http://schemas.microsoft.com/office/powerpoint/2010/main" val="2669688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51520" y="2636912"/>
            <a:ext cx="8496944" cy="1446550"/>
          </a:xfrm>
          <a:prstGeom prst="rect">
            <a:avLst/>
          </a:prstGeom>
          <a:gradFill>
            <a:gsLst>
              <a:gs pos="0">
                <a:srgbClr val="C00000"/>
              </a:gs>
              <a:gs pos="100000">
                <a:schemeClr val="accent2">
                  <a:shade val="75000"/>
                  <a:satMod val="120000"/>
                  <a:lumMod val="90000"/>
                </a:schemeClr>
              </a:gs>
            </a:gsLst>
          </a:gradFill>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tr-TR" sz="4400" b="1" dirty="0"/>
              <a:t>PARLAK MI? </a:t>
            </a:r>
            <a:endParaRPr lang="tr-TR" sz="4400" b="1" dirty="0" smtClean="0"/>
          </a:p>
          <a:p>
            <a:pPr algn="ctr">
              <a:defRPr/>
            </a:pPr>
            <a:r>
              <a:rPr lang="tr-TR" sz="4400" b="1" dirty="0" smtClean="0"/>
              <a:t>ÖZEL </a:t>
            </a:r>
            <a:r>
              <a:rPr lang="tr-TR" sz="4400" b="1" dirty="0"/>
              <a:t>YETENEKLİ Mİ?</a:t>
            </a:r>
          </a:p>
        </p:txBody>
      </p:sp>
      <p:sp>
        <p:nvSpPr>
          <p:cNvPr id="6" name="Slayt Numarası Yer Tutucusu 5"/>
          <p:cNvSpPr>
            <a:spLocks noGrp="1"/>
          </p:cNvSpPr>
          <p:nvPr>
            <p:ph type="sldNum" sz="quarter" idx="12"/>
          </p:nvPr>
        </p:nvSpPr>
        <p:spPr/>
        <p:txBody>
          <a:bodyPr/>
          <a:lstStyle/>
          <a:p>
            <a:pPr>
              <a:defRPr/>
            </a:pPr>
            <a:fld id="{3A52865B-ADB8-42A2-B104-A1FA0D2D5B45}" type="slidenum">
              <a:rPr lang="en-US" smtClean="0"/>
              <a:pPr>
                <a:defRPr/>
              </a:pPr>
              <a:t>18</a:t>
            </a:fld>
            <a:endParaRPr lang="en-US"/>
          </a:p>
        </p:txBody>
      </p:sp>
    </p:spTree>
    <p:extLst>
      <p:ext uri="{BB962C8B-B14F-4D97-AF65-F5344CB8AC3E}">
        <p14:creationId xmlns:p14="http://schemas.microsoft.com/office/powerpoint/2010/main" val="727676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ADD943AC-D8E1-497C-AC23-F41D5B2683CD}" type="slidenum">
              <a:rPr lang="en-US" smtClean="0"/>
              <a:pPr>
                <a:defRPr/>
              </a:pPr>
              <a:t>19</a:t>
            </a:fld>
            <a:endParaRPr lang="en-US"/>
          </a:p>
        </p:txBody>
      </p:sp>
      <p:grpSp>
        <p:nvGrpSpPr>
          <p:cNvPr id="5" name="Grup 1"/>
          <p:cNvGrpSpPr>
            <a:grpSpLocks/>
          </p:cNvGrpSpPr>
          <p:nvPr/>
        </p:nvGrpSpPr>
        <p:grpSpPr bwMode="auto">
          <a:xfrm>
            <a:off x="149225" y="300038"/>
            <a:ext cx="649288" cy="1152525"/>
            <a:chOff x="153987" y="401488"/>
            <a:chExt cx="649287" cy="1152525"/>
          </a:xfrm>
        </p:grpSpPr>
        <p:pic>
          <p:nvPicPr>
            <p:cNvPr id="6" name="Oval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7" y="401488"/>
              <a:ext cx="6492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etin kutusu 1"/>
            <p:cNvSpPr txBox="1">
              <a:spLocks noChangeArrowheads="1"/>
            </p:cNvSpPr>
            <p:nvPr/>
          </p:nvSpPr>
          <p:spPr bwMode="auto">
            <a:xfrm>
              <a:off x="331786" y="509439"/>
              <a:ext cx="293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P</a:t>
              </a:r>
            </a:p>
          </p:txBody>
        </p:sp>
      </p:grpSp>
      <p:grpSp>
        <p:nvGrpSpPr>
          <p:cNvPr id="8" name="Grup 2"/>
          <p:cNvGrpSpPr>
            <a:grpSpLocks/>
          </p:cNvGrpSpPr>
          <p:nvPr/>
        </p:nvGrpSpPr>
        <p:grpSpPr bwMode="auto">
          <a:xfrm>
            <a:off x="771525" y="409575"/>
            <a:ext cx="649288" cy="1152525"/>
            <a:chOff x="331788" y="1268413"/>
            <a:chExt cx="649287" cy="1152525"/>
          </a:xfrm>
        </p:grpSpPr>
        <p:pic>
          <p:nvPicPr>
            <p:cNvPr id="9" name="Oval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88" y="1268413"/>
              <a:ext cx="6492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7"/>
            <p:cNvSpPr txBox="1">
              <a:spLocks noChangeArrowheads="1"/>
            </p:cNvSpPr>
            <p:nvPr/>
          </p:nvSpPr>
          <p:spPr bwMode="auto">
            <a:xfrm>
              <a:off x="469900" y="1379538"/>
              <a:ext cx="295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A</a:t>
              </a:r>
            </a:p>
          </p:txBody>
        </p:sp>
      </p:grpSp>
      <p:grpSp>
        <p:nvGrpSpPr>
          <p:cNvPr id="11" name="Grup 4"/>
          <p:cNvGrpSpPr>
            <a:grpSpLocks/>
          </p:cNvGrpSpPr>
          <p:nvPr/>
        </p:nvGrpSpPr>
        <p:grpSpPr bwMode="auto">
          <a:xfrm>
            <a:off x="2079625" y="409575"/>
            <a:ext cx="647700" cy="1177925"/>
            <a:chOff x="2418050" y="387350"/>
            <a:chExt cx="647700" cy="1177925"/>
          </a:xfrm>
        </p:grpSpPr>
        <p:pic>
          <p:nvPicPr>
            <p:cNvPr id="12" name="Oval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8050" y="387350"/>
              <a:ext cx="6477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etin kutusu 8"/>
            <p:cNvSpPr txBox="1">
              <a:spLocks noChangeArrowheads="1"/>
            </p:cNvSpPr>
            <p:nvPr/>
          </p:nvSpPr>
          <p:spPr bwMode="auto">
            <a:xfrm>
              <a:off x="2595056" y="498474"/>
              <a:ext cx="293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L</a:t>
              </a:r>
            </a:p>
          </p:txBody>
        </p:sp>
      </p:grpSp>
      <p:grpSp>
        <p:nvGrpSpPr>
          <p:cNvPr id="14" name="Grup 3"/>
          <p:cNvGrpSpPr>
            <a:grpSpLocks/>
          </p:cNvGrpSpPr>
          <p:nvPr/>
        </p:nvGrpSpPr>
        <p:grpSpPr bwMode="auto">
          <a:xfrm>
            <a:off x="1414463" y="300038"/>
            <a:ext cx="638175" cy="1152525"/>
            <a:chOff x="1779875" y="360507"/>
            <a:chExt cx="638175" cy="1152525"/>
          </a:xfrm>
        </p:grpSpPr>
        <p:pic>
          <p:nvPicPr>
            <p:cNvPr id="15" name="Oval 10"/>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9875" y="360507"/>
              <a:ext cx="6381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Metin kutusu 9"/>
            <p:cNvSpPr txBox="1">
              <a:spLocks noChangeArrowheads="1"/>
            </p:cNvSpPr>
            <p:nvPr/>
          </p:nvSpPr>
          <p:spPr bwMode="auto">
            <a:xfrm>
              <a:off x="1951324" y="457772"/>
              <a:ext cx="295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R</a:t>
              </a:r>
            </a:p>
          </p:txBody>
        </p:sp>
      </p:grpSp>
      <p:grpSp>
        <p:nvGrpSpPr>
          <p:cNvPr id="17" name="Grup 5"/>
          <p:cNvGrpSpPr>
            <a:grpSpLocks/>
          </p:cNvGrpSpPr>
          <p:nvPr/>
        </p:nvGrpSpPr>
        <p:grpSpPr bwMode="auto">
          <a:xfrm>
            <a:off x="2747963" y="258763"/>
            <a:ext cx="647700" cy="1328737"/>
            <a:chOff x="3071014" y="387206"/>
            <a:chExt cx="647700" cy="1194527"/>
          </a:xfrm>
        </p:grpSpPr>
        <p:pic>
          <p:nvPicPr>
            <p:cNvPr id="18" name="Oval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014" y="387206"/>
              <a:ext cx="647700" cy="119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Metin kutusu 2"/>
            <p:cNvSpPr txBox="1">
              <a:spLocks noChangeArrowheads="1"/>
            </p:cNvSpPr>
            <p:nvPr/>
          </p:nvSpPr>
          <p:spPr bwMode="auto">
            <a:xfrm>
              <a:off x="3215476" y="516599"/>
              <a:ext cx="358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A</a:t>
              </a:r>
            </a:p>
          </p:txBody>
        </p:sp>
      </p:grpSp>
      <p:grpSp>
        <p:nvGrpSpPr>
          <p:cNvPr id="20" name="Grup 1"/>
          <p:cNvGrpSpPr>
            <a:grpSpLocks/>
          </p:cNvGrpSpPr>
          <p:nvPr/>
        </p:nvGrpSpPr>
        <p:grpSpPr bwMode="auto">
          <a:xfrm>
            <a:off x="3375025" y="341313"/>
            <a:ext cx="647700" cy="1152525"/>
            <a:chOff x="3375025" y="341313"/>
            <a:chExt cx="647700" cy="1152525"/>
          </a:xfrm>
        </p:grpSpPr>
        <p:pic>
          <p:nvPicPr>
            <p:cNvPr id="21" name="Oval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025" y="341313"/>
              <a:ext cx="6477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Metin kutusu 3"/>
            <p:cNvSpPr txBox="1">
              <a:spLocks noChangeArrowheads="1"/>
            </p:cNvSpPr>
            <p:nvPr/>
          </p:nvSpPr>
          <p:spPr bwMode="auto">
            <a:xfrm>
              <a:off x="3556000" y="427038"/>
              <a:ext cx="2587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K</a:t>
              </a:r>
            </a:p>
          </p:txBody>
        </p:sp>
      </p:grpSp>
      <p:sp>
        <p:nvSpPr>
          <p:cNvPr id="23" name="Metin kutusu 4"/>
          <p:cNvSpPr txBox="1">
            <a:spLocks noChangeArrowheads="1"/>
          </p:cNvSpPr>
          <p:nvPr/>
        </p:nvSpPr>
        <p:spPr bwMode="auto">
          <a:xfrm>
            <a:off x="0" y="1076994"/>
            <a:ext cx="4640512" cy="55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50000"/>
              </a:lnSpc>
              <a:spcBef>
                <a:spcPct val="0"/>
              </a:spcBef>
              <a:buFont typeface="Wingdings" pitchFamily="2" charset="2"/>
              <a:buChar char="Ø"/>
            </a:pPr>
            <a:r>
              <a:rPr lang="tr-TR" altLang="tr-TR" sz="1400" u="sng" dirty="0">
                <a:latin typeface="Times New Roman" pitchFamily="18" charset="0"/>
                <a:ea typeface="Verdana" panose="020B0604030504040204" pitchFamily="34" charset="0"/>
                <a:cs typeface="Times New Roman" pitchFamily="18" charset="0"/>
              </a:rPr>
              <a:t>İlgilidir</a:t>
            </a:r>
          </a:p>
          <a:p>
            <a:pPr eaLnBrk="1" hangingPunct="1">
              <a:lnSpc>
                <a:spcPct val="150000"/>
              </a:lnSpc>
              <a:spcBef>
                <a:spcPct val="0"/>
              </a:spcBef>
              <a:buFont typeface="Wingdings" pitchFamily="2" charset="2"/>
              <a:buChar char="Ø"/>
            </a:pPr>
            <a:r>
              <a:rPr lang="tr-TR" altLang="tr-TR" sz="1400" dirty="0">
                <a:latin typeface="Times New Roman" pitchFamily="18" charset="0"/>
                <a:ea typeface="Verdana" panose="020B0604030504040204" pitchFamily="34" charset="0"/>
                <a:cs typeface="Times New Roman" pitchFamily="18" charset="0"/>
              </a:rPr>
              <a:t>Sorulara cevap verir</a:t>
            </a:r>
          </a:p>
          <a:p>
            <a:pPr eaLnBrk="1" hangingPunct="1">
              <a:lnSpc>
                <a:spcPct val="150000"/>
              </a:lnSpc>
              <a:spcBef>
                <a:spcPct val="0"/>
              </a:spcBef>
              <a:buFont typeface="Wingdings" pitchFamily="2" charset="2"/>
              <a:buChar char="Ø"/>
            </a:pPr>
            <a:r>
              <a:rPr lang="tr-TR" altLang="tr-TR" sz="1400" u="sng" dirty="0">
                <a:latin typeface="Times New Roman" pitchFamily="18" charset="0"/>
                <a:ea typeface="Verdana" panose="020B0604030504040204" pitchFamily="34" charset="0"/>
                <a:cs typeface="Times New Roman" pitchFamily="18" charset="0"/>
              </a:rPr>
              <a:t>Yanıtları bilir</a:t>
            </a:r>
          </a:p>
          <a:p>
            <a:pPr eaLnBrk="1" hangingPunct="1">
              <a:lnSpc>
                <a:spcPct val="150000"/>
              </a:lnSpc>
              <a:spcBef>
                <a:spcPct val="0"/>
              </a:spcBef>
              <a:buFont typeface="Wingdings" pitchFamily="2" charset="2"/>
              <a:buChar char="Ø"/>
            </a:pPr>
            <a:r>
              <a:rPr lang="tr-TR" altLang="tr-TR" sz="1400" dirty="0">
                <a:latin typeface="Times New Roman" pitchFamily="18" charset="0"/>
                <a:ea typeface="Verdana" panose="020B0604030504040204" pitchFamily="34" charset="0"/>
                <a:cs typeface="Times New Roman" pitchFamily="18" charset="0"/>
              </a:rPr>
              <a:t>Dikkatini yoğunlaştırır.</a:t>
            </a:r>
          </a:p>
          <a:p>
            <a:pPr eaLnBrk="1" hangingPunct="1">
              <a:lnSpc>
                <a:spcPct val="150000"/>
              </a:lnSpc>
              <a:spcBef>
                <a:spcPct val="0"/>
              </a:spcBef>
              <a:buFont typeface="Wingdings" pitchFamily="2" charset="2"/>
              <a:buChar char="Ø"/>
            </a:pPr>
            <a:r>
              <a:rPr lang="tr-TR" altLang="tr-TR" sz="1400" dirty="0">
                <a:latin typeface="Times New Roman" pitchFamily="18" charset="0"/>
                <a:ea typeface="Verdana" panose="020B0604030504040204" pitchFamily="34" charset="0"/>
                <a:cs typeface="Times New Roman" pitchFamily="18" charset="0"/>
              </a:rPr>
              <a:t>Anlamı kavrar</a:t>
            </a:r>
          </a:p>
          <a:p>
            <a:pPr eaLnBrk="1" hangingPunct="1">
              <a:lnSpc>
                <a:spcPct val="150000"/>
              </a:lnSpc>
              <a:spcBef>
                <a:spcPct val="0"/>
              </a:spcBef>
              <a:buFont typeface="Wingdings" pitchFamily="2" charset="2"/>
              <a:buChar char="Ø"/>
            </a:pPr>
            <a:r>
              <a:rPr lang="tr-TR" altLang="tr-TR" sz="1400" dirty="0">
                <a:latin typeface="Times New Roman" pitchFamily="18" charset="0"/>
                <a:ea typeface="Verdana" panose="020B0604030504040204" pitchFamily="34" charset="0"/>
                <a:cs typeface="Times New Roman" pitchFamily="18" charset="0"/>
              </a:rPr>
              <a:t>Uyanıktır</a:t>
            </a:r>
          </a:p>
          <a:p>
            <a:pPr eaLnBrk="1" hangingPunct="1">
              <a:lnSpc>
                <a:spcPct val="150000"/>
              </a:lnSpc>
              <a:spcBef>
                <a:spcPct val="0"/>
              </a:spcBef>
              <a:buFont typeface="Wingdings" pitchFamily="2" charset="2"/>
              <a:buChar char="Ø"/>
            </a:pPr>
            <a:r>
              <a:rPr lang="tr-TR" altLang="tr-TR" sz="1400" u="sng" dirty="0">
                <a:latin typeface="Times New Roman" pitchFamily="18" charset="0"/>
                <a:ea typeface="Verdana" panose="020B0604030504040204" pitchFamily="34" charset="0"/>
                <a:cs typeface="Times New Roman" pitchFamily="18" charset="0"/>
              </a:rPr>
              <a:t>Verilen işi tamamlar</a:t>
            </a:r>
          </a:p>
          <a:p>
            <a:pPr eaLnBrk="1" hangingPunct="1">
              <a:lnSpc>
                <a:spcPct val="150000"/>
              </a:lnSpc>
              <a:spcBef>
                <a:spcPct val="0"/>
              </a:spcBef>
              <a:buFont typeface="Wingdings" pitchFamily="2" charset="2"/>
              <a:buChar char="Ø"/>
            </a:pPr>
            <a:r>
              <a:rPr lang="tr-TR" altLang="tr-TR" sz="1400" u="sng" dirty="0">
                <a:latin typeface="Times New Roman" pitchFamily="18" charset="0"/>
                <a:ea typeface="Verdana" panose="020B0604030504040204" pitchFamily="34" charset="0"/>
                <a:cs typeface="Times New Roman" pitchFamily="18" charset="0"/>
              </a:rPr>
              <a:t>İyi fikirleri vardır</a:t>
            </a:r>
          </a:p>
          <a:p>
            <a:pPr eaLnBrk="1" hangingPunct="1">
              <a:lnSpc>
                <a:spcPct val="150000"/>
              </a:lnSpc>
              <a:spcBef>
                <a:spcPct val="0"/>
              </a:spcBef>
              <a:buFont typeface="Wingdings" pitchFamily="2" charset="2"/>
              <a:buChar char="Ø"/>
            </a:pPr>
            <a:r>
              <a:rPr lang="tr-TR" altLang="tr-TR" sz="1400" dirty="0">
                <a:latin typeface="Times New Roman" pitchFamily="18" charset="0"/>
                <a:ea typeface="Verdana" panose="020B0604030504040204" pitchFamily="34" charset="0"/>
                <a:cs typeface="Times New Roman" pitchFamily="18" charset="0"/>
              </a:rPr>
              <a:t>Okuldan hoşlanır</a:t>
            </a:r>
          </a:p>
          <a:p>
            <a:pPr eaLnBrk="1" hangingPunct="1">
              <a:lnSpc>
                <a:spcPct val="150000"/>
              </a:lnSpc>
              <a:spcBef>
                <a:spcPct val="0"/>
              </a:spcBef>
              <a:buFont typeface="Wingdings" pitchFamily="2" charset="2"/>
              <a:buChar char="Ø"/>
            </a:pPr>
            <a:r>
              <a:rPr lang="tr-TR" altLang="tr-TR" sz="1400" dirty="0">
                <a:latin typeface="Times New Roman" pitchFamily="18" charset="0"/>
                <a:ea typeface="Verdana" panose="020B0604030504040204" pitchFamily="34" charset="0"/>
                <a:cs typeface="Times New Roman" pitchFamily="18" charset="0"/>
              </a:rPr>
              <a:t>Güçlü belleği vardır.</a:t>
            </a:r>
          </a:p>
          <a:p>
            <a:pPr eaLnBrk="1" hangingPunct="1">
              <a:lnSpc>
                <a:spcPct val="150000"/>
              </a:lnSpc>
              <a:spcBef>
                <a:spcPct val="0"/>
              </a:spcBef>
              <a:buFont typeface="Wingdings" pitchFamily="2" charset="2"/>
              <a:buChar char="Ø"/>
            </a:pPr>
            <a:r>
              <a:rPr lang="tr-TR" altLang="tr-TR" sz="1400" dirty="0">
                <a:latin typeface="Times New Roman" pitchFamily="18" charset="0"/>
                <a:ea typeface="Verdana" panose="020B0604030504040204" pitchFamily="34" charset="0"/>
                <a:cs typeface="Times New Roman" pitchFamily="18" charset="0"/>
              </a:rPr>
              <a:t>Öğrendiği kadarıyla mutlu olur</a:t>
            </a:r>
          </a:p>
          <a:p>
            <a:pPr eaLnBrk="1" hangingPunct="1">
              <a:lnSpc>
                <a:spcPct val="150000"/>
              </a:lnSpc>
              <a:spcBef>
                <a:spcPct val="0"/>
              </a:spcBef>
              <a:buFont typeface="Wingdings" pitchFamily="2" charset="2"/>
              <a:buChar char="Ø"/>
            </a:pPr>
            <a:r>
              <a:rPr lang="tr-TR" altLang="tr-TR" sz="1400" dirty="0">
                <a:latin typeface="Times New Roman" pitchFamily="18" charset="0"/>
                <a:ea typeface="Verdana" panose="020B0604030504040204" pitchFamily="34" charset="0"/>
                <a:cs typeface="Times New Roman" pitchFamily="18" charset="0"/>
              </a:rPr>
              <a:t>Düşünceleri anlar</a:t>
            </a:r>
          </a:p>
          <a:p>
            <a:pPr eaLnBrk="1" hangingPunct="1">
              <a:lnSpc>
                <a:spcPct val="150000"/>
              </a:lnSpc>
              <a:spcBef>
                <a:spcPct val="0"/>
              </a:spcBef>
              <a:buFont typeface="Wingdings" pitchFamily="2" charset="2"/>
              <a:buChar char="Ø"/>
            </a:pPr>
            <a:r>
              <a:rPr lang="tr-TR" altLang="tr-TR" sz="1400" dirty="0">
                <a:latin typeface="Times New Roman" pitchFamily="18" charset="0"/>
                <a:ea typeface="Verdana" panose="020B0604030504040204" pitchFamily="34" charset="0"/>
                <a:cs typeface="Times New Roman" pitchFamily="18" charset="0"/>
              </a:rPr>
              <a:t>Kolaylıkla öğrenir</a:t>
            </a:r>
          </a:p>
          <a:p>
            <a:pPr eaLnBrk="1" hangingPunct="1">
              <a:lnSpc>
                <a:spcPct val="150000"/>
              </a:lnSpc>
              <a:spcBef>
                <a:spcPct val="0"/>
              </a:spcBef>
              <a:buFont typeface="Wingdings" pitchFamily="2" charset="2"/>
              <a:buChar char="Ø"/>
            </a:pPr>
            <a:r>
              <a:rPr lang="tr-TR" altLang="tr-TR" sz="1400" dirty="0">
                <a:latin typeface="Times New Roman" pitchFamily="18" charset="0"/>
                <a:ea typeface="Verdana" panose="020B0604030504040204" pitchFamily="34" charset="0"/>
                <a:cs typeface="Times New Roman" pitchFamily="18" charset="0"/>
              </a:rPr>
              <a:t>Belli bir sırayla öğrenmekten hoşlanır</a:t>
            </a:r>
          </a:p>
          <a:p>
            <a:pPr eaLnBrk="1" hangingPunct="1">
              <a:lnSpc>
                <a:spcPct val="150000"/>
              </a:lnSpc>
              <a:spcBef>
                <a:spcPct val="0"/>
              </a:spcBef>
              <a:buFont typeface="Wingdings" pitchFamily="2" charset="2"/>
              <a:buChar char="Ø"/>
            </a:pPr>
            <a:r>
              <a:rPr lang="tr-TR" altLang="tr-TR" sz="1400" dirty="0">
                <a:latin typeface="Times New Roman" pitchFamily="18" charset="0"/>
                <a:ea typeface="Verdana" panose="020B0604030504040204" pitchFamily="34" charset="0"/>
                <a:cs typeface="Times New Roman" pitchFamily="18" charset="0"/>
              </a:rPr>
              <a:t>Yaşıtlarıyla olmaktan hoşlanır</a:t>
            </a:r>
          </a:p>
          <a:p>
            <a:pPr eaLnBrk="1" hangingPunct="1">
              <a:lnSpc>
                <a:spcPct val="150000"/>
              </a:lnSpc>
              <a:spcBef>
                <a:spcPct val="0"/>
              </a:spcBef>
              <a:buFont typeface="Wingdings" pitchFamily="2" charset="2"/>
              <a:buChar char="Ø"/>
            </a:pPr>
            <a:r>
              <a:rPr lang="tr-TR" altLang="tr-TR" sz="1400" dirty="0">
                <a:latin typeface="Times New Roman" pitchFamily="18" charset="0"/>
                <a:ea typeface="Verdana" panose="020B0604030504040204" pitchFamily="34" charset="0"/>
                <a:cs typeface="Times New Roman" pitchFamily="18" charset="0"/>
              </a:rPr>
              <a:t>Bilgiyi özümser.</a:t>
            </a:r>
          </a:p>
          <a:p>
            <a:pPr eaLnBrk="1" hangingPunct="1">
              <a:lnSpc>
                <a:spcPct val="150000"/>
              </a:lnSpc>
              <a:spcBef>
                <a:spcPct val="0"/>
              </a:spcBef>
              <a:buFontTx/>
              <a:buNone/>
            </a:pPr>
            <a:endParaRPr lang="tr-TR" altLang="tr-TR" sz="1400" dirty="0">
              <a:latin typeface="Times New Roman" pitchFamily="18" charset="0"/>
              <a:cs typeface="Times New Roman" pitchFamily="18" charset="0"/>
            </a:endParaRPr>
          </a:p>
        </p:txBody>
      </p:sp>
      <p:sp>
        <p:nvSpPr>
          <p:cNvPr id="24" name="Metin kutusu 23"/>
          <p:cNvSpPr txBox="1">
            <a:spLocks noChangeArrowheads="1"/>
          </p:cNvSpPr>
          <p:nvPr/>
        </p:nvSpPr>
        <p:spPr bwMode="auto">
          <a:xfrm>
            <a:off x="4811711" y="1003384"/>
            <a:ext cx="4008761"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50000"/>
              </a:lnSpc>
              <a:spcBef>
                <a:spcPct val="0"/>
              </a:spcBef>
              <a:buFont typeface="Wingdings" pitchFamily="2" charset="2"/>
              <a:buChar char="Ø"/>
            </a:pPr>
            <a:r>
              <a:rPr lang="tr-TR" altLang="tr-TR" sz="1400" u="sng" dirty="0">
                <a:latin typeface="Times New Roman" pitchFamily="18" charset="0"/>
                <a:ea typeface="Verdana" panose="020B0604030504040204" pitchFamily="34" charset="0"/>
                <a:cs typeface="Times New Roman" pitchFamily="18" charset="0"/>
              </a:rPr>
              <a:t>Oldukça </a:t>
            </a:r>
            <a:r>
              <a:rPr lang="tr-TR" altLang="tr-TR" sz="1400" u="sng" dirty="0" smtClean="0">
                <a:latin typeface="Times New Roman" pitchFamily="18" charset="0"/>
                <a:ea typeface="Verdana" panose="020B0604030504040204" pitchFamily="34" charset="0"/>
                <a:cs typeface="Times New Roman" pitchFamily="18" charset="0"/>
              </a:rPr>
              <a:t>meraklıdır</a:t>
            </a:r>
            <a:endParaRPr lang="tr-TR" altLang="tr-TR" sz="1400" u="sng" dirty="0">
              <a:latin typeface="Times New Roman" pitchFamily="18" charset="0"/>
              <a:ea typeface="Verdana" panose="020B0604030504040204" pitchFamily="34" charset="0"/>
              <a:cs typeface="Times New Roman" pitchFamily="18" charset="0"/>
            </a:endParaRPr>
          </a:p>
          <a:p>
            <a:pPr eaLnBrk="1" hangingPunct="1">
              <a:lnSpc>
                <a:spcPct val="150000"/>
              </a:lnSpc>
              <a:spcBef>
                <a:spcPct val="0"/>
              </a:spcBef>
              <a:buFont typeface="Wingdings" pitchFamily="2" charset="2"/>
              <a:buChar char="Ø"/>
            </a:pPr>
            <a:r>
              <a:rPr lang="tr-TR" altLang="tr-TR" sz="1400" dirty="0">
                <a:latin typeface="Times New Roman" pitchFamily="18" charset="0"/>
                <a:ea typeface="Verdana" panose="020B0604030504040204" pitchFamily="34" charset="0"/>
                <a:cs typeface="Times New Roman" pitchFamily="18" charset="0"/>
              </a:rPr>
              <a:t>Sorunun ayrıntılarını tartışır</a:t>
            </a:r>
          </a:p>
          <a:p>
            <a:pPr eaLnBrk="1" hangingPunct="1">
              <a:lnSpc>
                <a:spcPct val="150000"/>
              </a:lnSpc>
              <a:spcBef>
                <a:spcPct val="0"/>
              </a:spcBef>
              <a:buFont typeface="Wingdings" pitchFamily="2" charset="2"/>
              <a:buChar char="Ø"/>
            </a:pPr>
            <a:r>
              <a:rPr lang="tr-TR" altLang="tr-TR" sz="1400" u="sng" dirty="0">
                <a:latin typeface="Times New Roman" pitchFamily="18" charset="0"/>
                <a:ea typeface="Verdana" panose="020B0604030504040204" pitchFamily="34" charset="0"/>
                <a:cs typeface="Times New Roman" pitchFamily="18" charset="0"/>
              </a:rPr>
              <a:t>Sorular sorar</a:t>
            </a:r>
          </a:p>
          <a:p>
            <a:pPr eaLnBrk="1" hangingPunct="1">
              <a:lnSpc>
                <a:spcPct val="150000"/>
              </a:lnSpc>
              <a:spcBef>
                <a:spcPct val="0"/>
              </a:spcBef>
              <a:buFont typeface="Wingdings" pitchFamily="2" charset="2"/>
              <a:buChar char="Ø"/>
            </a:pPr>
            <a:r>
              <a:rPr lang="tr-TR" altLang="tr-TR" sz="1400" dirty="0">
                <a:latin typeface="Times New Roman" pitchFamily="18" charset="0"/>
                <a:ea typeface="Verdana" panose="020B0604030504040204" pitchFamily="34" charset="0"/>
                <a:cs typeface="Times New Roman" pitchFamily="18" charset="0"/>
              </a:rPr>
              <a:t>Hem zihinsel hem fiziksel olarak katılır.</a:t>
            </a:r>
          </a:p>
          <a:p>
            <a:pPr eaLnBrk="1" hangingPunct="1">
              <a:lnSpc>
                <a:spcPct val="150000"/>
              </a:lnSpc>
              <a:spcBef>
                <a:spcPct val="0"/>
              </a:spcBef>
              <a:buFont typeface="Wingdings" pitchFamily="2" charset="2"/>
              <a:buChar char="Ø"/>
            </a:pPr>
            <a:r>
              <a:rPr lang="tr-TR" altLang="tr-TR" sz="1400" u="sng" dirty="0">
                <a:latin typeface="Times New Roman" pitchFamily="18" charset="0"/>
                <a:ea typeface="Verdana" panose="020B0604030504040204" pitchFamily="34" charset="0"/>
                <a:cs typeface="Times New Roman" pitchFamily="18" charset="0"/>
              </a:rPr>
              <a:t>Varsayımlar ortaya atar</a:t>
            </a:r>
          </a:p>
          <a:p>
            <a:pPr eaLnBrk="1" hangingPunct="1">
              <a:lnSpc>
                <a:spcPct val="150000"/>
              </a:lnSpc>
              <a:spcBef>
                <a:spcPct val="0"/>
              </a:spcBef>
              <a:buFont typeface="Wingdings" pitchFamily="2" charset="2"/>
              <a:buChar char="Ø"/>
            </a:pPr>
            <a:r>
              <a:rPr lang="tr-TR" altLang="tr-TR" sz="1400" dirty="0">
                <a:latin typeface="Times New Roman" pitchFamily="18" charset="0"/>
                <a:ea typeface="Verdana" panose="020B0604030504040204" pitchFamily="34" charset="0"/>
                <a:cs typeface="Times New Roman" pitchFamily="18" charset="0"/>
              </a:rPr>
              <a:t>Keskin gözlem yapar</a:t>
            </a:r>
          </a:p>
          <a:p>
            <a:pPr eaLnBrk="1" hangingPunct="1">
              <a:lnSpc>
                <a:spcPct val="150000"/>
              </a:lnSpc>
              <a:spcBef>
                <a:spcPct val="0"/>
              </a:spcBef>
              <a:buFont typeface="Wingdings" pitchFamily="2" charset="2"/>
              <a:buChar char="Ø"/>
            </a:pPr>
            <a:r>
              <a:rPr lang="tr-TR" altLang="tr-TR" sz="1400" u="sng" dirty="0">
                <a:latin typeface="Times New Roman" pitchFamily="18" charset="0"/>
                <a:ea typeface="Verdana" panose="020B0604030504040204" pitchFamily="34" charset="0"/>
                <a:cs typeface="Times New Roman" pitchFamily="18" charset="0"/>
              </a:rPr>
              <a:t>Projeler oluşturur</a:t>
            </a:r>
          </a:p>
          <a:p>
            <a:pPr eaLnBrk="1" hangingPunct="1">
              <a:lnSpc>
                <a:spcPct val="150000"/>
              </a:lnSpc>
              <a:spcBef>
                <a:spcPct val="0"/>
              </a:spcBef>
              <a:buFont typeface="Wingdings" pitchFamily="2" charset="2"/>
              <a:buChar char="Ø"/>
            </a:pPr>
            <a:r>
              <a:rPr lang="tr-TR" altLang="tr-TR" sz="1400" u="sng" dirty="0">
                <a:latin typeface="Times New Roman" pitchFamily="18" charset="0"/>
                <a:ea typeface="Verdana" panose="020B0604030504040204" pitchFamily="34" charset="0"/>
                <a:cs typeface="Times New Roman" pitchFamily="18" charset="0"/>
              </a:rPr>
              <a:t>Alışılmamış tuhaf fikirleri vardır</a:t>
            </a:r>
          </a:p>
          <a:p>
            <a:pPr eaLnBrk="1" hangingPunct="1">
              <a:lnSpc>
                <a:spcPct val="150000"/>
              </a:lnSpc>
              <a:spcBef>
                <a:spcPct val="0"/>
              </a:spcBef>
              <a:buFont typeface="Wingdings" pitchFamily="2" charset="2"/>
              <a:buChar char="Ø"/>
            </a:pPr>
            <a:r>
              <a:rPr lang="tr-TR" altLang="tr-TR" sz="1400" dirty="0">
                <a:latin typeface="Times New Roman" pitchFamily="18" charset="0"/>
                <a:ea typeface="Verdana" panose="020B0604030504040204" pitchFamily="34" charset="0"/>
                <a:cs typeface="Times New Roman" pitchFamily="18" charset="0"/>
              </a:rPr>
              <a:t>Öğrenmeden hoşlanır</a:t>
            </a:r>
          </a:p>
          <a:p>
            <a:pPr eaLnBrk="1" hangingPunct="1">
              <a:lnSpc>
                <a:spcPct val="150000"/>
              </a:lnSpc>
              <a:spcBef>
                <a:spcPct val="0"/>
              </a:spcBef>
              <a:buFont typeface="Wingdings" pitchFamily="2" charset="2"/>
              <a:buChar char="Ø"/>
            </a:pPr>
            <a:r>
              <a:rPr lang="tr-TR" altLang="tr-TR" sz="1400" dirty="0">
                <a:latin typeface="Times New Roman" pitchFamily="18" charset="0"/>
                <a:ea typeface="Verdana" panose="020B0604030504040204" pitchFamily="34" charset="0"/>
                <a:cs typeface="Times New Roman" pitchFamily="18" charset="0"/>
              </a:rPr>
              <a:t>İsabetli tahminlerde bulunur</a:t>
            </a:r>
          </a:p>
          <a:p>
            <a:pPr eaLnBrk="1" hangingPunct="1">
              <a:lnSpc>
                <a:spcPct val="150000"/>
              </a:lnSpc>
              <a:spcBef>
                <a:spcPct val="0"/>
              </a:spcBef>
              <a:buFont typeface="Wingdings" pitchFamily="2" charset="2"/>
              <a:buChar char="Ø"/>
            </a:pPr>
            <a:r>
              <a:rPr lang="tr-TR" altLang="tr-TR" sz="1400" dirty="0">
                <a:latin typeface="Times New Roman" pitchFamily="18" charset="0"/>
                <a:ea typeface="Verdana" panose="020B0604030504040204" pitchFamily="34" charset="0"/>
                <a:cs typeface="Times New Roman" pitchFamily="18" charset="0"/>
              </a:rPr>
              <a:t>Çok fazla özeleştiri yapar.</a:t>
            </a:r>
          </a:p>
          <a:p>
            <a:pPr eaLnBrk="1" hangingPunct="1">
              <a:lnSpc>
                <a:spcPct val="150000"/>
              </a:lnSpc>
              <a:spcBef>
                <a:spcPct val="0"/>
              </a:spcBef>
              <a:buFont typeface="Wingdings" pitchFamily="2" charset="2"/>
              <a:buChar char="Ø"/>
            </a:pPr>
            <a:r>
              <a:rPr lang="tr-TR" altLang="tr-TR" sz="1400" dirty="0">
                <a:latin typeface="Times New Roman" pitchFamily="18" charset="0"/>
                <a:ea typeface="Verdana" panose="020B0604030504040204" pitchFamily="34" charset="0"/>
                <a:cs typeface="Times New Roman" pitchFamily="18" charset="0"/>
              </a:rPr>
              <a:t>Verilenleri zaten bilmektedir</a:t>
            </a:r>
          </a:p>
          <a:p>
            <a:pPr eaLnBrk="1" hangingPunct="1">
              <a:lnSpc>
                <a:spcPct val="150000"/>
              </a:lnSpc>
              <a:spcBef>
                <a:spcPct val="0"/>
              </a:spcBef>
              <a:buFont typeface="Wingdings" pitchFamily="2" charset="2"/>
              <a:buChar char="Ø"/>
            </a:pPr>
            <a:r>
              <a:rPr lang="tr-TR" altLang="tr-TR" sz="1400" u="sng" dirty="0">
                <a:latin typeface="Times New Roman" pitchFamily="18" charset="0"/>
                <a:ea typeface="Verdana" panose="020B0604030504040204" pitchFamily="34" charset="0"/>
                <a:cs typeface="Times New Roman" pitchFamily="18" charset="0"/>
              </a:rPr>
              <a:t>Büyük yaştakileri ve yetişkinleri arkadaş olarak seçer</a:t>
            </a:r>
          </a:p>
          <a:p>
            <a:pPr eaLnBrk="1" hangingPunct="1">
              <a:lnSpc>
                <a:spcPct val="150000"/>
              </a:lnSpc>
              <a:spcBef>
                <a:spcPct val="0"/>
              </a:spcBef>
              <a:buFont typeface="Wingdings" pitchFamily="2" charset="2"/>
              <a:buChar char="Ø"/>
            </a:pPr>
            <a:r>
              <a:rPr lang="tr-TR" altLang="tr-TR" sz="1400" dirty="0">
                <a:latin typeface="Times New Roman" pitchFamily="18" charset="0"/>
                <a:ea typeface="Verdana" panose="020B0604030504040204" pitchFamily="34" charset="0"/>
                <a:cs typeface="Times New Roman" pitchFamily="18" charset="0"/>
              </a:rPr>
              <a:t> Bilgiyi değiştirip uygular</a:t>
            </a:r>
          </a:p>
        </p:txBody>
      </p:sp>
      <p:cxnSp>
        <p:nvCxnSpPr>
          <p:cNvPr id="25" name="Düz Bağlayıcı 24"/>
          <p:cNvCxnSpPr/>
          <p:nvPr/>
        </p:nvCxnSpPr>
        <p:spPr>
          <a:xfrm>
            <a:off x="4500563" y="1076994"/>
            <a:ext cx="0" cy="542381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6" name="Grup 1"/>
          <p:cNvGrpSpPr>
            <a:grpSpLocks/>
          </p:cNvGrpSpPr>
          <p:nvPr/>
        </p:nvGrpSpPr>
        <p:grpSpPr bwMode="auto">
          <a:xfrm>
            <a:off x="5062538" y="434975"/>
            <a:ext cx="649287" cy="1152525"/>
            <a:chOff x="153987" y="401488"/>
            <a:chExt cx="649287" cy="1152525"/>
          </a:xfrm>
        </p:grpSpPr>
        <p:pic>
          <p:nvPicPr>
            <p:cNvPr id="27" name="Oval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7" y="401488"/>
              <a:ext cx="6492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Metin kutusu 1"/>
            <p:cNvSpPr txBox="1">
              <a:spLocks noChangeArrowheads="1"/>
            </p:cNvSpPr>
            <p:nvPr/>
          </p:nvSpPr>
          <p:spPr bwMode="auto">
            <a:xfrm>
              <a:off x="331786" y="509439"/>
              <a:ext cx="2936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Ö</a:t>
              </a:r>
            </a:p>
          </p:txBody>
        </p:sp>
      </p:grpSp>
      <p:pic>
        <p:nvPicPr>
          <p:cNvPr id="29" name="Oval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9725" y="407988"/>
            <a:ext cx="6492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Oval 10"/>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396875"/>
            <a:ext cx="6381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Oval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6288" y="315913"/>
            <a:ext cx="6477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Metin kutusu 8"/>
          <p:cNvSpPr txBox="1">
            <a:spLocks noChangeArrowheads="1"/>
          </p:cNvSpPr>
          <p:nvPr/>
        </p:nvSpPr>
        <p:spPr bwMode="auto">
          <a:xfrm>
            <a:off x="7639050" y="427038"/>
            <a:ext cx="2936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L</a:t>
            </a:r>
          </a:p>
        </p:txBody>
      </p:sp>
      <p:sp>
        <p:nvSpPr>
          <p:cNvPr id="33" name="Metin kutusu 3"/>
          <p:cNvSpPr txBox="1">
            <a:spLocks noChangeArrowheads="1"/>
          </p:cNvSpPr>
          <p:nvPr/>
        </p:nvSpPr>
        <p:spPr bwMode="auto">
          <a:xfrm>
            <a:off x="6884988" y="500063"/>
            <a:ext cx="2587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E</a:t>
            </a:r>
          </a:p>
        </p:txBody>
      </p:sp>
      <p:sp>
        <p:nvSpPr>
          <p:cNvPr id="34" name="Metin kutusu 1"/>
          <p:cNvSpPr txBox="1">
            <a:spLocks noChangeArrowheads="1"/>
          </p:cNvSpPr>
          <p:nvPr/>
        </p:nvSpPr>
        <p:spPr bwMode="auto">
          <a:xfrm>
            <a:off x="6032500" y="396875"/>
            <a:ext cx="293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Z</a:t>
            </a:r>
          </a:p>
        </p:txBody>
      </p:sp>
      <p:sp>
        <p:nvSpPr>
          <p:cNvPr id="35" name="Metin kutusu 1"/>
          <p:cNvSpPr txBox="1">
            <a:spLocks noChangeArrowheads="1"/>
          </p:cNvSpPr>
          <p:nvPr/>
        </p:nvSpPr>
        <p:spPr bwMode="auto">
          <a:xfrm>
            <a:off x="5503863" y="635000"/>
            <a:ext cx="479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 </a:t>
            </a:r>
          </a:p>
        </p:txBody>
      </p:sp>
    </p:spTree>
    <p:extLst>
      <p:ext uri="{BB962C8B-B14F-4D97-AF65-F5344CB8AC3E}">
        <p14:creationId xmlns:p14="http://schemas.microsoft.com/office/powerpoint/2010/main" val="89399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Başlık"/>
          <p:cNvSpPr>
            <a:spLocks noGrp="1"/>
          </p:cNvSpPr>
          <p:nvPr>
            <p:ph type="title"/>
          </p:nvPr>
        </p:nvSpPr>
        <p:spPr>
          <a:xfrm>
            <a:off x="0" y="201256"/>
            <a:ext cx="8820472" cy="885825"/>
          </a:xfrm>
        </p:spPr>
        <p:txBody>
          <a:bodyPr>
            <a:normAutofit/>
          </a:bodyPr>
          <a:lstStyle/>
          <a:p>
            <a:pPr indent="0" algn="ctr" eaLnBrk="1" hangingPunct="1"/>
            <a:r>
              <a:rPr lang="tr-TR" sz="4400" b="1" dirty="0" smtClean="0">
                <a:solidFill>
                  <a:schemeClr val="tx1"/>
                </a:solidFill>
                <a:latin typeface="Times New Roman" pitchFamily="18" charset="0"/>
                <a:cs typeface="Times New Roman" pitchFamily="18" charset="0"/>
              </a:rPr>
              <a:t>Özel Yetenekli Birey </a:t>
            </a:r>
          </a:p>
        </p:txBody>
      </p:sp>
      <p:sp>
        <p:nvSpPr>
          <p:cNvPr id="41986" name="2 İçerik Yer Tutucusu"/>
          <p:cNvSpPr>
            <a:spLocks noGrp="1"/>
          </p:cNvSpPr>
          <p:nvPr>
            <p:ph idx="1"/>
          </p:nvPr>
        </p:nvSpPr>
        <p:spPr>
          <a:xfrm>
            <a:off x="250825" y="1557338"/>
            <a:ext cx="7993063" cy="2447925"/>
          </a:xfrm>
        </p:spPr>
        <p:txBody>
          <a:bodyPr/>
          <a:lstStyle/>
          <a:p>
            <a:pPr marL="98425" indent="0" algn="just" eaLnBrk="1" hangingPunct="1">
              <a:buFont typeface="Georgia" pitchFamily="18" charset="0"/>
              <a:buNone/>
            </a:pPr>
            <a:r>
              <a:rPr lang="tr-TR" sz="2000" dirty="0" smtClean="0">
                <a:latin typeface="Times New Roman" pitchFamily="18" charset="0"/>
                <a:cs typeface="Times New Roman" pitchFamily="18" charset="0"/>
              </a:rPr>
              <a:t>Zeka, y</a:t>
            </a:r>
            <a:r>
              <a:rPr lang="tr-TR" sz="2000" dirty="0" smtClean="0">
                <a:solidFill>
                  <a:schemeClr val="tx1"/>
                </a:solidFill>
                <a:latin typeface="Times New Roman" pitchFamily="18" charset="0"/>
                <a:cs typeface="Times New Roman" pitchFamily="18" charset="0"/>
              </a:rPr>
              <a:t>aratıcılık, sanat, liderlik kapasitesi veya özel akademik alanlarda, yaşıtlarına göre yüksek düzeyde motivasyon, performans gösterdiği uzmanlar tarafından belirlenen çocuk/öğrencilerdir (BİLSEM Yönergesi, 2007).</a:t>
            </a:r>
          </a:p>
          <a:p>
            <a:pPr marL="98425" indent="0" eaLnBrk="1" hangingPunct="1">
              <a:buFont typeface="Georgia" pitchFamily="18" charset="0"/>
              <a:buNone/>
            </a:pPr>
            <a:endParaRPr lang="tr-TR" sz="2000" dirty="0" smtClean="0">
              <a:solidFill>
                <a:schemeClr val="bg1"/>
              </a:solidFill>
              <a:latin typeface="Times New Roman" pitchFamily="18" charset="0"/>
              <a:cs typeface="Times New Roman" pitchFamily="18" charset="0"/>
            </a:endParaRPr>
          </a:p>
        </p:txBody>
      </p:sp>
      <p:sp>
        <p:nvSpPr>
          <p:cNvPr id="41987" name="3 Slayt Numarası Yer Tutucusu"/>
          <p:cNvSpPr>
            <a:spLocks noGrp="1"/>
          </p:cNvSpPr>
          <p:nvPr>
            <p:ph type="sldNum" sz="quarter" idx="12"/>
          </p:nvPr>
        </p:nvSpPr>
        <p:spPr>
          <a:noFill/>
        </p:spPr>
        <p:txBody>
          <a:bodyPr/>
          <a:lstStyle/>
          <a:p>
            <a:fld id="{E54EED9D-1A3B-41A4-AB3A-FF4FB8574AEF}" type="slidenum">
              <a:rPr lang="en-US" smtClean="0">
                <a:latin typeface="Georgia" pitchFamily="18" charset="0"/>
                <a:ea typeface="ヒラギノ明朝 ProN W3"/>
                <a:cs typeface="ヒラギノ明朝 ProN W3"/>
                <a:sym typeface="Georgia" pitchFamily="18" charset="0"/>
              </a:rPr>
              <a:pPr/>
              <a:t>2</a:t>
            </a:fld>
            <a:endParaRPr lang="en-US" smtClean="0">
              <a:latin typeface="Georgia" pitchFamily="18" charset="0"/>
              <a:ea typeface="ヒラギノ明朝 ProN W3"/>
              <a:cs typeface="ヒラギノ明朝 ProN W3"/>
              <a:sym typeface="Georgia" pitchFamily="18" charset="0"/>
            </a:endParaRPr>
          </a:p>
        </p:txBody>
      </p:sp>
      <p:pic>
        <p:nvPicPr>
          <p:cNvPr id="41988" name="Picture 7" descr="L:\rsm\33.JPG"/>
          <p:cNvPicPr>
            <a:picLocks noChangeAspect="1" noChangeArrowheads="1"/>
          </p:cNvPicPr>
          <p:nvPr/>
        </p:nvPicPr>
        <p:blipFill>
          <a:blip r:embed="rId2" cstate="print"/>
          <a:srcRect/>
          <a:stretch>
            <a:fillRect/>
          </a:stretch>
        </p:blipFill>
        <p:spPr bwMode="auto">
          <a:xfrm>
            <a:off x="395536" y="3861048"/>
            <a:ext cx="7848600" cy="2447925"/>
          </a:xfrm>
          <a:prstGeom prst="rect">
            <a:avLst/>
          </a:prstGeom>
          <a:noFill/>
          <a:ln w="9525">
            <a:noFill/>
            <a:miter lim="800000"/>
            <a:headEnd/>
            <a:tailEnd/>
          </a:ln>
          <a:effectLst>
            <a:softEdge rad="317500"/>
          </a:effectLst>
        </p:spPr>
      </p:pic>
    </p:spTree>
    <p:extLst>
      <p:ext uri="{BB962C8B-B14F-4D97-AF65-F5344CB8AC3E}">
        <p14:creationId xmlns:p14="http://schemas.microsoft.com/office/powerpoint/2010/main" val="1040581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a:xfrm>
            <a:off x="1475656" y="275515"/>
            <a:ext cx="7416824" cy="1146175"/>
          </a:xfrm>
        </p:spPr>
        <p:txBody>
          <a:bodyPr>
            <a:normAutofit/>
          </a:bodyPr>
          <a:lstStyle/>
          <a:p>
            <a:pPr algn="ctr"/>
            <a:r>
              <a:rPr lang="tr-TR"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BİLSEM’E Öğrenci Yönlendirirken Dikkat Edilmesi Gereken</a:t>
            </a:r>
            <a:endParaRPr lang="tr-TR" sz="2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8131" name="2 İçerik Yer Tutucusu"/>
          <p:cNvSpPr>
            <a:spLocks noGrp="1"/>
          </p:cNvSpPr>
          <p:nvPr>
            <p:ph idx="1"/>
          </p:nvPr>
        </p:nvSpPr>
        <p:spPr>
          <a:xfrm>
            <a:off x="0" y="1772816"/>
            <a:ext cx="9144000" cy="5085184"/>
          </a:xfrm>
        </p:spPr>
        <p:txBody>
          <a:bodyPr/>
          <a:lstStyle/>
          <a:p>
            <a:pPr>
              <a:buNone/>
            </a:pPr>
            <a:endParaRPr lang="tr-TR" altLang="tr-TR" sz="2000" dirty="0" smtClean="0">
              <a:solidFill>
                <a:schemeClr val="bg1"/>
              </a:solidFill>
              <a:latin typeface="Verdana" pitchFamily="34" charset="0"/>
            </a:endParaRPr>
          </a:p>
          <a:p>
            <a:pPr eaLnBrk="1" hangingPunct="1">
              <a:lnSpc>
                <a:spcPct val="170000"/>
              </a:lnSpc>
              <a:buFont typeface="Wingdings" pitchFamily="2" charset="2"/>
              <a:buChar char="q"/>
            </a:pPr>
            <a:endParaRPr lang="tr-TR" altLang="tr-TR" sz="800" dirty="0" smtClean="0"/>
          </a:p>
          <a:p>
            <a:endParaRPr lang="tr-TR" sz="2000" dirty="0" smtClean="0"/>
          </a:p>
          <a:p>
            <a:endParaRPr lang="tr-TR" sz="2000" dirty="0" smtClean="0">
              <a:solidFill>
                <a:schemeClr val="bg1"/>
              </a:solidFill>
              <a:latin typeface="Verdana" pitchFamily="34" charset="0"/>
            </a:endParaRPr>
          </a:p>
        </p:txBody>
      </p:sp>
      <p:sp>
        <p:nvSpPr>
          <p:cNvPr id="48132" name="3 Slayt Numarası Yer Tutucusu"/>
          <p:cNvSpPr>
            <a:spLocks noGrp="1"/>
          </p:cNvSpPr>
          <p:nvPr>
            <p:ph type="sldNum" sz="quarter" idx="12"/>
          </p:nvPr>
        </p:nvSpPr>
        <p:spPr>
          <a:noFill/>
        </p:spPr>
        <p:txBody>
          <a:bodyPr/>
          <a:lstStyle/>
          <a:p>
            <a:fld id="{B1E5E7E6-8EAD-4DF1-8ABF-777117C158FF}" type="slidenum">
              <a:rPr lang="en-US" smtClean="0">
                <a:latin typeface="Georgia" pitchFamily="18" charset="0"/>
                <a:ea typeface="ヒラギノ明朝 ProN W3"/>
                <a:cs typeface="ヒラギノ明朝 ProN W3"/>
                <a:sym typeface="Georgia" pitchFamily="18" charset="0"/>
              </a:rPr>
              <a:pPr/>
              <a:t>20</a:t>
            </a:fld>
            <a:endParaRPr lang="en-US" smtClean="0">
              <a:latin typeface="Georgia" pitchFamily="18" charset="0"/>
              <a:ea typeface="ヒラギノ明朝 ProN W3"/>
              <a:cs typeface="ヒラギノ明朝 ProN W3"/>
              <a:sym typeface="Georgia"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68" y="188640"/>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Metin kutusu 1"/>
          <p:cNvSpPr txBox="1"/>
          <p:nvPr/>
        </p:nvSpPr>
        <p:spPr>
          <a:xfrm>
            <a:off x="0" y="2492896"/>
            <a:ext cx="8892480" cy="169277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defRPr/>
            </a:pPr>
            <a:endParaRPr lang="tr-TR" altLang="tr-TR" sz="2000" b="1" dirty="0">
              <a:solidFill>
                <a:schemeClr val="bg1"/>
              </a:solidFill>
            </a:endParaRPr>
          </a:p>
          <a:p>
            <a:pPr algn="ctr">
              <a:defRPr/>
            </a:pPr>
            <a:r>
              <a:rPr lang="tr-TR" altLang="tr-TR"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Ülkemizde ,% </a:t>
            </a:r>
            <a:r>
              <a:rPr lang="tr-TR" altLang="tr-TR"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 ile </a:t>
            </a:r>
            <a:r>
              <a:rPr lang="tr-TR" altLang="tr-TR"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 </a:t>
            </a:r>
            <a:r>
              <a:rPr lang="tr-TR" altLang="tr-TR"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arasında çocuğun </a:t>
            </a:r>
          </a:p>
          <a:p>
            <a:pPr algn="ctr">
              <a:defRPr/>
            </a:pPr>
            <a:r>
              <a:rPr lang="tr-TR" altLang="tr-TR"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özel </a:t>
            </a:r>
            <a:r>
              <a:rPr lang="tr-TR" altLang="tr-TR"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yetenekli olduğu tahmin edilmektedir. </a:t>
            </a:r>
          </a:p>
          <a:p>
            <a:pPr>
              <a:defRPr/>
            </a:pPr>
            <a:endParaRPr lang="tr-TR" altLang="tr-TR" sz="2800" dirty="0">
              <a:solidFill>
                <a:schemeClr val="tx1"/>
              </a:solidFill>
              <a:latin typeface="Times New Roman" pitchFamily="18" charset="0"/>
              <a:cs typeface="Times New Roman" pitchFamily="18" charset="0"/>
            </a:endParaRPr>
          </a:p>
        </p:txBody>
      </p:sp>
      <p:sp>
        <p:nvSpPr>
          <p:cNvPr id="11" name="Metin kutusu 6"/>
          <p:cNvSpPr txBox="1"/>
          <p:nvPr/>
        </p:nvSpPr>
        <p:spPr>
          <a:xfrm>
            <a:off x="14014" y="5623299"/>
            <a:ext cx="8892480" cy="1200329"/>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wrap="square">
            <a:spAutoFit/>
          </a:bodyPr>
          <a:lstStyle/>
          <a:p>
            <a:pPr algn="ctr">
              <a:defRPr/>
            </a:pPr>
            <a:endParaRPr lang="tr-TR" b="1" dirty="0" smtClean="0">
              <a:solidFill>
                <a:schemeClr val="bg1"/>
              </a:solidFill>
            </a:endParaRPr>
          </a:p>
          <a:p>
            <a:pPr algn="ctr">
              <a:defRPr/>
            </a:pPr>
            <a:r>
              <a:rPr lang="tr-TR" dirty="0" smtClean="0">
                <a:solidFill>
                  <a:schemeClr val="tx1"/>
                </a:solidFill>
                <a:latin typeface="Times New Roman" pitchFamily="18" charset="0"/>
                <a:cs typeface="Times New Roman" pitchFamily="18" charset="0"/>
              </a:rPr>
              <a:t>DİKKAT</a:t>
            </a:r>
            <a:r>
              <a:rPr lang="tr-TR" dirty="0">
                <a:solidFill>
                  <a:schemeClr val="tx1"/>
                </a:solidFill>
                <a:latin typeface="Times New Roman" pitchFamily="18" charset="0"/>
                <a:cs typeface="Times New Roman" pitchFamily="18" charset="0"/>
              </a:rPr>
              <a:t>: Ancak öğretmenlerimizin sınıflarında  Bilim ve Sanat Merkezine aday gösterecek  öğrenciler in bulunmama </a:t>
            </a:r>
            <a:r>
              <a:rPr lang="tr-TR" dirty="0" smtClean="0">
                <a:solidFill>
                  <a:schemeClr val="tx1"/>
                </a:solidFill>
                <a:latin typeface="Times New Roman" pitchFamily="18" charset="0"/>
                <a:cs typeface="Times New Roman" pitchFamily="18" charset="0"/>
              </a:rPr>
              <a:t>ihtimali de vardır.</a:t>
            </a:r>
          </a:p>
          <a:p>
            <a:pPr algn="ctr">
              <a:defRPr/>
            </a:pPr>
            <a:endParaRPr lang="tr-TR"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84201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8892480" cy="6858000"/>
          </a:xfrm>
        </p:spPr>
        <p:txBody>
          <a:bodyPr>
            <a:normAutofit fontScale="92500" lnSpcReduction="20000"/>
          </a:bodyPr>
          <a:lstStyle/>
          <a:p>
            <a:pPr algn="ctr"/>
            <a:endParaRPr lang="tr-TR" b="1" dirty="0" smtClean="0">
              <a:solidFill>
                <a:srgbClr val="FF0000"/>
              </a:solidFill>
              <a:latin typeface="Times New Roman" pitchFamily="18" charset="0"/>
              <a:cs typeface="Times New Roman" pitchFamily="18" charset="0"/>
            </a:endParaRPr>
          </a:p>
          <a:p>
            <a:pPr algn="ctr"/>
            <a:endParaRPr lang="tr-TR" b="1" dirty="0">
              <a:solidFill>
                <a:srgbClr val="FF0000"/>
              </a:solidFill>
              <a:latin typeface="Times New Roman" pitchFamily="18" charset="0"/>
              <a:cs typeface="Times New Roman" pitchFamily="18" charset="0"/>
            </a:endParaRPr>
          </a:p>
          <a:p>
            <a:pPr algn="ctr"/>
            <a:endParaRPr lang="tr-TR" b="1" dirty="0" smtClean="0">
              <a:solidFill>
                <a:srgbClr val="FF0000"/>
              </a:solidFill>
              <a:latin typeface="Times New Roman" pitchFamily="18" charset="0"/>
              <a:cs typeface="Times New Roman" pitchFamily="18" charset="0"/>
            </a:endParaRPr>
          </a:p>
          <a:p>
            <a:pPr algn="ctr"/>
            <a:endParaRPr lang="tr-TR" b="1" dirty="0">
              <a:solidFill>
                <a:srgbClr val="FF0000"/>
              </a:solidFill>
              <a:latin typeface="Times New Roman" pitchFamily="18" charset="0"/>
              <a:cs typeface="Times New Roman" pitchFamily="18" charset="0"/>
            </a:endParaRPr>
          </a:p>
          <a:p>
            <a:pPr algn="ctr"/>
            <a:endParaRPr lang="tr-TR" b="1" dirty="0" smtClean="0">
              <a:solidFill>
                <a:srgbClr val="FF0000"/>
              </a:solidFill>
              <a:latin typeface="Times New Roman" pitchFamily="18" charset="0"/>
              <a:cs typeface="Times New Roman" pitchFamily="18" charset="0"/>
            </a:endParaRPr>
          </a:p>
          <a:p>
            <a:pPr algn="ctr"/>
            <a:endParaRPr lang="tr-TR" b="1" dirty="0" smtClean="0">
              <a:solidFill>
                <a:srgbClr val="FF0000"/>
              </a:solidFill>
              <a:latin typeface="Times New Roman" pitchFamily="18" charset="0"/>
              <a:cs typeface="Times New Roman" pitchFamily="18" charset="0"/>
            </a:endParaRPr>
          </a:p>
          <a:p>
            <a:pPr algn="ctr"/>
            <a:endParaRPr lang="tr-TR" b="1" dirty="0">
              <a:solidFill>
                <a:srgbClr val="FF0000"/>
              </a:solidFill>
              <a:latin typeface="Times New Roman" pitchFamily="18" charset="0"/>
              <a:cs typeface="Times New Roman" pitchFamily="18" charset="0"/>
            </a:endParaRPr>
          </a:p>
          <a:p>
            <a:pPr algn="ctr"/>
            <a:endParaRPr lang="tr-TR" b="1" dirty="0" smtClean="0">
              <a:solidFill>
                <a:srgbClr val="FF0000"/>
              </a:solidFill>
              <a:latin typeface="Times New Roman" pitchFamily="18" charset="0"/>
              <a:cs typeface="Times New Roman" pitchFamily="18" charset="0"/>
            </a:endParaRPr>
          </a:p>
          <a:p>
            <a:pPr algn="ctr"/>
            <a:r>
              <a:rPr lang="tr-TR" b="1" dirty="0" smtClean="0">
                <a:solidFill>
                  <a:srgbClr val="002060"/>
                </a:solidFill>
                <a:latin typeface="Times New Roman" pitchFamily="18" charset="0"/>
                <a:cs typeface="Times New Roman" pitchFamily="18" charset="0"/>
              </a:rPr>
              <a:t>BİLİM SANAT MERKEZLERİNE ÖĞRENCİ SEÇİMİNİN AŞAMALARI </a:t>
            </a:r>
          </a:p>
          <a:p>
            <a:pPr marL="0" indent="0">
              <a:buNone/>
            </a:pPr>
            <a:endParaRPr lang="tr-TR" dirty="0" smtClean="0">
              <a:latin typeface="Times New Roman" pitchFamily="18" charset="0"/>
              <a:cs typeface="Times New Roman" pitchFamily="18" charset="0"/>
            </a:endParaRPr>
          </a:p>
          <a:p>
            <a:pPr>
              <a:buFont typeface="Wingdings" pitchFamily="2" charset="2"/>
              <a:buChar char="Ø"/>
            </a:pPr>
            <a:r>
              <a:rPr lang="tr-TR" dirty="0" smtClean="0">
                <a:latin typeface="Times New Roman" pitchFamily="18" charset="0"/>
                <a:cs typeface="Times New Roman" pitchFamily="18" charset="0"/>
              </a:rPr>
              <a:t>Sınıf öğretmenleri tarafından yetenek alanlarına göre bilim ve sanat merkezlerine aday gösterilen öğrencilerin seçimi 3 aşamada gerçekleşecektir.</a:t>
            </a:r>
          </a:p>
          <a:p>
            <a:pPr marL="0" indent="0">
              <a:buNone/>
            </a:pPr>
            <a:endParaRPr lang="tr-TR" dirty="0">
              <a:latin typeface="Times New Roman" pitchFamily="18" charset="0"/>
              <a:cs typeface="Times New Roman" pitchFamily="18" charset="0"/>
            </a:endParaRPr>
          </a:p>
          <a:p>
            <a:pPr marL="0" indent="0">
              <a:buNone/>
            </a:pPr>
            <a:r>
              <a:rPr lang="tr-TR" dirty="0" smtClean="0">
                <a:latin typeface="Times New Roman" pitchFamily="18" charset="0"/>
                <a:cs typeface="Times New Roman" pitchFamily="18" charset="0"/>
              </a:rPr>
              <a:t>a)Gözlem formlarının yetenek alanlarına göre doldurulması </a:t>
            </a:r>
          </a:p>
          <a:p>
            <a:pPr marL="0" indent="0">
              <a:buNone/>
            </a:pPr>
            <a:r>
              <a:rPr lang="tr-TR" dirty="0" smtClean="0">
                <a:latin typeface="Times New Roman" pitchFamily="18" charset="0"/>
                <a:cs typeface="Times New Roman" pitchFamily="18" charset="0"/>
              </a:rPr>
              <a:t>b)Grup tarama uygulaması </a:t>
            </a:r>
          </a:p>
          <a:p>
            <a:pPr marL="0" indent="0">
              <a:buNone/>
            </a:pPr>
            <a:r>
              <a:rPr lang="tr-TR" dirty="0" smtClean="0">
                <a:latin typeface="Times New Roman" pitchFamily="18" charset="0"/>
                <a:cs typeface="Times New Roman" pitchFamily="18" charset="0"/>
              </a:rPr>
              <a:t>c)Bireysel Değerlendirme </a:t>
            </a:r>
          </a:p>
          <a:p>
            <a:pPr marL="0" indent="0">
              <a:buNone/>
            </a:pPr>
            <a:endParaRPr lang="tr-TR" dirty="0">
              <a:latin typeface="Times New Roman" pitchFamily="18" charset="0"/>
              <a:cs typeface="Times New Roman" pitchFamily="18" charset="0"/>
            </a:endParaRPr>
          </a:p>
          <a:p>
            <a:pPr marL="0" indent="0">
              <a:buNone/>
            </a:pPr>
            <a:r>
              <a:rPr lang="tr-TR" b="1" dirty="0" smtClean="0">
                <a:solidFill>
                  <a:srgbClr val="FF0000"/>
                </a:solidFill>
                <a:latin typeface="Times New Roman" pitchFamily="18" charset="0"/>
                <a:cs typeface="Times New Roman" pitchFamily="18" charset="0"/>
              </a:rPr>
              <a:t>ÖNEMLİ :Tablet bilgisayar üzerinden yapılacak grup tarama uygulamasında tüm yetenek alanları için ortak sorular sorulmaktadır.</a:t>
            </a:r>
          </a:p>
          <a:p>
            <a:endParaRPr lang="tr-TR" dirty="0" smtClean="0">
              <a:latin typeface="Times New Roman" pitchFamily="18" charset="0"/>
              <a:cs typeface="Times New Roman" pitchFamily="18" charset="0"/>
            </a:endParaRPr>
          </a:p>
          <a:p>
            <a:pPr>
              <a:buFont typeface="Wingdings" pitchFamily="2" charset="2"/>
              <a:buChar char="Ø"/>
            </a:pPr>
            <a:r>
              <a:rPr lang="tr-TR" dirty="0" smtClean="0">
                <a:latin typeface="Times New Roman" pitchFamily="18" charset="0"/>
                <a:cs typeface="Times New Roman" pitchFamily="18" charset="0"/>
              </a:rPr>
              <a:t>Grup tarama uygulamasında Genel Müdürlük tarafından yetenek alanlarına göre belirlenen puan barajını geçen öğrenciler yine yetenek alanlarına göre bireysel değerlendirmeye alınacaklardır.</a:t>
            </a:r>
          </a:p>
          <a:p>
            <a:pPr>
              <a:buFont typeface="Wingdings" pitchFamily="2" charset="2"/>
              <a:buChar char="Ø"/>
            </a:pPr>
            <a:endParaRPr lang="tr-TR" dirty="0" smtClean="0">
              <a:latin typeface="Times New Roman" pitchFamily="18" charset="0"/>
              <a:cs typeface="Times New Roman" pitchFamily="18" charset="0"/>
            </a:endParaRPr>
          </a:p>
          <a:p>
            <a:pPr>
              <a:buFont typeface="Wingdings" pitchFamily="2" charset="2"/>
              <a:buChar char="Ø"/>
            </a:pPr>
            <a:r>
              <a:rPr lang="tr-TR" dirty="0" smtClean="0">
                <a:latin typeface="Times New Roman" pitchFamily="18" charset="0"/>
                <a:cs typeface="Times New Roman" pitchFamily="18" charset="0"/>
              </a:rPr>
              <a:t>Bireysel değerlendirmeler genel zihinsel, resim</a:t>
            </a:r>
            <a:r>
              <a:rPr lang="tr-TR" dirty="0">
                <a:latin typeface="Times New Roman" pitchFamily="18" charset="0"/>
                <a:cs typeface="Times New Roman" pitchFamily="18" charset="0"/>
              </a:rPr>
              <a:t>,</a:t>
            </a:r>
            <a:r>
              <a:rPr lang="tr-TR" dirty="0" smtClean="0">
                <a:latin typeface="Times New Roman" pitchFamily="18" charset="0"/>
                <a:cs typeface="Times New Roman" pitchFamily="18" charset="0"/>
              </a:rPr>
              <a:t> müzik yetenek alanlarında ayrı ayrı yapılmaktadır. Bireysel değerlendirme aşamasında Genel Müdürlük tarafından belirlenen puan barajını geçen öğrenciler bilim ve sanat merkezine yerleşmeye hak kazanacaklardır.</a:t>
            </a:r>
          </a:p>
          <a:p>
            <a:endParaRPr lang="tr-TR" dirty="0"/>
          </a:p>
          <a:p>
            <a:endParaRPr lang="tr-TR" sz="1200" dirty="0" smtClean="0">
              <a:latin typeface="Times New Roman" pitchFamily="18" charset="0"/>
              <a:cs typeface="Times New Roman" pitchFamily="18" charset="0"/>
            </a:endParaRPr>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p:txBody>
      </p:sp>
    </p:spTree>
    <p:extLst>
      <p:ext uri="{BB962C8B-B14F-4D97-AF65-F5344CB8AC3E}">
        <p14:creationId xmlns:p14="http://schemas.microsoft.com/office/powerpoint/2010/main" val="2170515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836712"/>
            <a:ext cx="8892480" cy="6021288"/>
          </a:xfrm>
        </p:spPr>
        <p:txBody>
          <a:bodyPr/>
          <a:lstStyle/>
          <a:p>
            <a:pPr marL="342900" indent="-342900" algn="just">
              <a:buClr>
                <a:schemeClr val="tx1"/>
              </a:buClr>
              <a:buAutoNum type="arabicParenR"/>
            </a:pPr>
            <a:endParaRPr lang="tr-TR" sz="1600" dirty="0" smtClean="0">
              <a:latin typeface="Times New Roman" pitchFamily="18" charset="0"/>
              <a:cs typeface="Times New Roman" pitchFamily="18" charset="0"/>
            </a:endParaRPr>
          </a:p>
          <a:p>
            <a:pPr marL="342900" indent="-342900" algn="just">
              <a:buClr>
                <a:schemeClr val="tx1"/>
              </a:buClr>
              <a:buAutoNum type="arabicParenR"/>
            </a:pPr>
            <a:endParaRPr lang="tr-TR" sz="1600" dirty="0">
              <a:latin typeface="Times New Roman" pitchFamily="18" charset="0"/>
              <a:cs typeface="Times New Roman" pitchFamily="18" charset="0"/>
            </a:endParaRPr>
          </a:p>
          <a:p>
            <a:pPr marL="342900" indent="-342900" algn="just">
              <a:buClr>
                <a:schemeClr val="tx1"/>
              </a:buClr>
              <a:buAutoNum type="arabicParenR"/>
            </a:pPr>
            <a:r>
              <a:rPr lang="tr-TR" sz="1600" dirty="0" smtClean="0">
                <a:latin typeface="Times New Roman" pitchFamily="18" charset="0"/>
                <a:cs typeface="Times New Roman" pitchFamily="18" charset="0"/>
              </a:rPr>
              <a:t>2017-2018 eğitim-öğretim yılında ilkokul 1,2 ve 3.sınıfa devam edip genel zihinsel, resim ve müzik yetenek alanlarında akranlarından ileri düzeyde farklılık gösterdiği düşünülen öğrencilerin sınıf öğretmenleri tarafından aday gösterilmesiyle bilim ve sanat merkezlerine öğrenci seçim süreci başlayacaktır</a:t>
            </a:r>
            <a:r>
              <a:rPr lang="tr-TR" dirty="0" smtClean="0"/>
              <a:t>.</a:t>
            </a:r>
          </a:p>
          <a:p>
            <a:pPr marL="342900" indent="-342900" algn="just">
              <a:buClr>
                <a:schemeClr val="tx1"/>
              </a:buClr>
              <a:buAutoNum type="arabicParenR"/>
            </a:pPr>
            <a:r>
              <a:rPr lang="tr-TR" sz="1600" dirty="0" smtClean="0">
                <a:latin typeface="Times New Roman" pitchFamily="18" charset="0"/>
                <a:cs typeface="Times New Roman" pitchFamily="18" charset="0"/>
              </a:rPr>
              <a:t>Sınıf öğretmeni tarafından aday gösterilen öğrencinin velisi uygulama ücreti olarak 50 TL’yi Milli Eğitim Bakanlığı tarafından açıklanan bankalardan herhangi birine </a:t>
            </a:r>
            <a:r>
              <a:rPr lang="tr-TR" sz="1600" b="1" dirty="0" smtClean="0">
                <a:solidFill>
                  <a:srgbClr val="FF0000"/>
                </a:solidFill>
                <a:latin typeface="Times New Roman" pitchFamily="18" charset="0"/>
                <a:cs typeface="Times New Roman" pitchFamily="18" charset="0"/>
              </a:rPr>
              <a:t>13-29 Kasım 2017  </a:t>
            </a:r>
            <a:r>
              <a:rPr lang="tr-TR" sz="1600" dirty="0" smtClean="0">
                <a:latin typeface="Times New Roman" pitchFamily="18" charset="0"/>
                <a:cs typeface="Times New Roman" pitchFamily="18" charset="0"/>
              </a:rPr>
              <a:t>tarihleri arasında yatıracaklardır.(Ziraat Bankası , Vakıflar Bankası , Halk Bankası, ya da internet bankacılığı üzerinden )</a:t>
            </a:r>
          </a:p>
          <a:p>
            <a:pPr marL="0" indent="0">
              <a:buClr>
                <a:schemeClr val="tx1"/>
              </a:buClr>
              <a:buNone/>
            </a:pPr>
            <a:endParaRPr lang="tr-TR" sz="1600" dirty="0">
              <a:solidFill>
                <a:srgbClr val="FF0000"/>
              </a:solidFill>
              <a:latin typeface="Times New Roman" pitchFamily="18" charset="0"/>
              <a:cs typeface="Times New Roman" pitchFamily="18" charset="0"/>
            </a:endParaRPr>
          </a:p>
          <a:p>
            <a:pPr marL="342900" indent="-342900" algn="just">
              <a:buClr>
                <a:schemeClr val="tx1"/>
              </a:buClr>
              <a:buAutoNum type="arabicParenR" startAt="3"/>
            </a:pPr>
            <a:r>
              <a:rPr lang="tr-TR" sz="1600" dirty="0" smtClean="0">
                <a:solidFill>
                  <a:schemeClr val="tx1"/>
                </a:solidFill>
                <a:latin typeface="Times New Roman" pitchFamily="18" charset="0"/>
                <a:cs typeface="Times New Roman" pitchFamily="18" charset="0"/>
              </a:rPr>
              <a:t>1,2 ve 3.sınıf düzeyinde olup sınıf öğretmenleri tarafından aday gösterilen ve uygulamaya giriş ücretleri yatırılan öğrencilerin yetenek alanlarına göre gözlem formları 13-29 Kasım 2017 tarihleri arasında e-okul sistemi üzerinden Şekil 1 ‘de belirtilen aşamalar izlenerek doldurulacaktır.</a:t>
            </a:r>
          </a:p>
          <a:p>
            <a:pPr marL="0" indent="0" algn="just">
              <a:buClr>
                <a:schemeClr val="tx1"/>
              </a:buClr>
              <a:buNone/>
            </a:pPr>
            <a:endParaRPr lang="tr-TR" sz="1600" dirty="0">
              <a:solidFill>
                <a:schemeClr val="tx1"/>
              </a:solidFill>
              <a:latin typeface="Times New Roman" pitchFamily="18" charset="0"/>
              <a:cs typeface="Times New Roman" pitchFamily="18" charset="0"/>
            </a:endParaRPr>
          </a:p>
          <a:p>
            <a:pPr marL="0" indent="0" algn="just">
              <a:buClr>
                <a:schemeClr val="tx1"/>
              </a:buClr>
              <a:buNone/>
            </a:pPr>
            <a:r>
              <a:rPr lang="tr-TR" sz="1400" dirty="0">
                <a:solidFill>
                  <a:srgbClr val="FF0000"/>
                </a:solidFill>
                <a:latin typeface="Times New Roman" pitchFamily="18" charset="0"/>
                <a:cs typeface="Times New Roman" pitchFamily="18" charset="0"/>
              </a:rPr>
              <a:t>ÖNEMLİ</a:t>
            </a:r>
            <a:r>
              <a:rPr lang="tr-TR" sz="1600" dirty="0">
                <a:solidFill>
                  <a:srgbClr val="FF0000"/>
                </a:solidFill>
                <a:latin typeface="Times New Roman" pitchFamily="18" charset="0"/>
                <a:cs typeface="Times New Roman" pitchFamily="18" charset="0"/>
              </a:rPr>
              <a:t> : Ücretini yatırdığı halde e-okul sistemi üzerinden sınıf öğretmeni tarafından gözlem formu doldurulmayan öğrenciler tablet bilgisayar grup tarama uygulamasına alınmayacaktır.</a:t>
            </a:r>
          </a:p>
          <a:p>
            <a:pPr marL="0" indent="0" algn="just">
              <a:buClr>
                <a:schemeClr val="tx1"/>
              </a:buClr>
              <a:buNone/>
            </a:pPr>
            <a:endParaRPr lang="tr-TR" sz="1600" dirty="0" smtClean="0">
              <a:solidFill>
                <a:schemeClr val="tx1"/>
              </a:solidFill>
              <a:latin typeface="Times New Roman" pitchFamily="18" charset="0"/>
              <a:cs typeface="Times New Roman" pitchFamily="18" charset="0"/>
            </a:endParaRPr>
          </a:p>
          <a:p>
            <a:pPr marL="0" indent="0" algn="just">
              <a:buClr>
                <a:schemeClr val="tx1"/>
              </a:buClr>
              <a:buNone/>
            </a:pPr>
            <a:r>
              <a:rPr lang="tr-TR" sz="1600" dirty="0" smtClean="0">
                <a:solidFill>
                  <a:srgbClr val="FF0000"/>
                </a:solidFill>
                <a:latin typeface="Times New Roman" pitchFamily="18" charset="0"/>
                <a:cs typeface="Times New Roman" pitchFamily="18" charset="0"/>
              </a:rPr>
              <a:t>ÖNEMLİ :Öğrenci gözlem formları takvimde belirtilen zamanda sınıf öğretmenleri tarafından doldurulacaktır.</a:t>
            </a:r>
          </a:p>
          <a:p>
            <a:pPr marL="0" indent="0" algn="just">
              <a:buClr>
                <a:schemeClr val="tx1"/>
              </a:buClr>
              <a:buNone/>
            </a:pPr>
            <a:r>
              <a:rPr lang="tr-TR" sz="1600" dirty="0" smtClean="0">
                <a:solidFill>
                  <a:srgbClr val="FF0000"/>
                </a:solidFill>
                <a:latin typeface="Times New Roman" pitchFamily="18" charset="0"/>
                <a:cs typeface="Times New Roman" pitchFamily="18" charset="0"/>
              </a:rPr>
              <a:t>Gözlem formları takvimde belirtilen süre geçtikten sonra ücret yatırılmış olsa bile doldurulmayacaktır.</a:t>
            </a:r>
            <a:endParaRPr lang="tr-TR" sz="1600" dirty="0">
              <a:solidFill>
                <a:srgbClr val="FF0000"/>
              </a:solidFill>
              <a:latin typeface="Times New Roman" pitchFamily="18" charset="0"/>
              <a:cs typeface="Times New Roman" pitchFamily="18" charset="0"/>
            </a:endParaRPr>
          </a:p>
          <a:p>
            <a:pPr marL="0" indent="0">
              <a:buNone/>
            </a:pPr>
            <a:endParaRPr lang="tr-TR" dirty="0">
              <a:solidFill>
                <a:srgbClr val="FF0000"/>
              </a:solidFill>
              <a:latin typeface="Times New Roman" pitchFamily="18" charset="0"/>
              <a:cs typeface="Times New Roman" pitchFamily="18" charset="0"/>
            </a:endParaRPr>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p:txBody>
      </p:sp>
      <p:sp>
        <p:nvSpPr>
          <p:cNvPr id="3" name="Başlık 2"/>
          <p:cNvSpPr>
            <a:spLocks noGrp="1"/>
          </p:cNvSpPr>
          <p:nvPr>
            <p:ph type="title"/>
          </p:nvPr>
        </p:nvSpPr>
        <p:spPr>
          <a:xfrm>
            <a:off x="21771" y="-34145"/>
            <a:ext cx="8784976" cy="582825"/>
          </a:xfrm>
        </p:spPr>
        <p:txBody>
          <a:bodyPr>
            <a:normAutofit/>
          </a:bodyPr>
          <a:lstStyle/>
          <a:p>
            <a:pPr algn="l"/>
            <a:r>
              <a:rPr lang="tr-TR" sz="1600" b="1" dirty="0" smtClean="0">
                <a:solidFill>
                  <a:srgbClr val="002060"/>
                </a:solidFill>
                <a:latin typeface="Times New Roman" pitchFamily="18" charset="0"/>
                <a:cs typeface="Times New Roman" pitchFamily="18" charset="0"/>
              </a:rPr>
              <a:t/>
            </a:r>
            <a:br>
              <a:rPr lang="tr-TR" sz="1600" b="1" dirty="0" smtClean="0">
                <a:solidFill>
                  <a:srgbClr val="002060"/>
                </a:solidFill>
                <a:latin typeface="Times New Roman" pitchFamily="18" charset="0"/>
                <a:cs typeface="Times New Roman" pitchFamily="18" charset="0"/>
              </a:rPr>
            </a:br>
            <a:r>
              <a:rPr lang="tr-TR" sz="1600" b="1" dirty="0" smtClean="0">
                <a:solidFill>
                  <a:srgbClr val="002060"/>
                </a:solidFill>
                <a:latin typeface="Times New Roman" pitchFamily="18" charset="0"/>
                <a:cs typeface="Times New Roman" pitchFamily="18" charset="0"/>
              </a:rPr>
              <a:t>ADAY GÖSTERİLME SÜRECİ </a:t>
            </a:r>
            <a:endParaRPr lang="tr-TR" sz="16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753768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107504" y="764704"/>
            <a:ext cx="1224136" cy="1008112"/>
          </a:xfrm>
        </p:spPr>
        <p:txBody>
          <a:bodyPr/>
          <a:lstStyle/>
          <a:p>
            <a:r>
              <a:rPr lang="tr-TR" b="0" dirty="0"/>
              <a:t>Şekil 1. </a:t>
            </a:r>
            <a:endParaRPr lang="tr-TR" dirty="0"/>
          </a:p>
        </p:txBody>
      </p:sp>
      <p:sp>
        <p:nvSpPr>
          <p:cNvPr id="2" name="İçerik Yer Tutucusu 1"/>
          <p:cNvSpPr>
            <a:spLocks noGrp="1"/>
          </p:cNvSpPr>
          <p:nvPr>
            <p:ph idx="1"/>
          </p:nvPr>
        </p:nvSpPr>
        <p:spPr>
          <a:xfrm>
            <a:off x="21771" y="1556791"/>
            <a:ext cx="1741917" cy="1512169"/>
          </a:xfrm>
        </p:spPr>
        <p:txBody>
          <a:bodyPr/>
          <a:lstStyle/>
          <a:p>
            <a:r>
              <a:rPr lang="tr-TR" dirty="0" smtClean="0"/>
              <a:t>1</a:t>
            </a:r>
            <a:r>
              <a:rPr lang="tr-TR" dirty="0"/>
              <a:t>. Aşama </a:t>
            </a:r>
          </a:p>
          <a:p>
            <a:pPr marL="109728" indent="0">
              <a:buNone/>
            </a:pPr>
            <a:endParaRPr lang="tr-TR" dirty="0"/>
          </a:p>
        </p:txBody>
      </p:sp>
      <p:sp>
        <p:nvSpPr>
          <p:cNvPr id="4" name="Slayt Numarası Yer Tutucusu 3"/>
          <p:cNvSpPr>
            <a:spLocks noGrp="1"/>
          </p:cNvSpPr>
          <p:nvPr>
            <p:ph type="sldNum" sz="quarter" idx="12"/>
          </p:nvPr>
        </p:nvSpPr>
        <p:spPr/>
        <p:txBody>
          <a:bodyPr/>
          <a:lstStyle/>
          <a:p>
            <a:pPr>
              <a:defRPr/>
            </a:pPr>
            <a:fld id="{ADD943AC-D8E1-497C-AC23-F41D5B2683CD}" type="slidenum">
              <a:rPr lang="en-US" smtClean="0"/>
              <a:pPr>
                <a:defRPr/>
              </a:pPr>
              <a:t>23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852936"/>
            <a:ext cx="4235267" cy="1628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9542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457201"/>
            <a:ext cx="3657600" cy="955576"/>
          </a:xfrm>
        </p:spPr>
        <p:txBody>
          <a:bodyPr/>
          <a:lstStyle/>
          <a:p>
            <a:r>
              <a:rPr lang="tr-TR" dirty="0" smtClean="0"/>
              <a:t>2</a:t>
            </a:r>
            <a:r>
              <a:rPr lang="tr-TR" dirty="0"/>
              <a:t>. Aşama </a:t>
            </a:r>
          </a:p>
          <a:p>
            <a:pPr marL="109728" indent="0">
              <a:buNone/>
            </a:pPr>
            <a:endParaRPr lang="tr-TR" dirty="0"/>
          </a:p>
        </p:txBody>
      </p:sp>
      <p:sp>
        <p:nvSpPr>
          <p:cNvPr id="4" name="Slayt Numarası Yer Tutucusu 3"/>
          <p:cNvSpPr>
            <a:spLocks noGrp="1"/>
          </p:cNvSpPr>
          <p:nvPr>
            <p:ph type="sldNum" sz="quarter" idx="12"/>
          </p:nvPr>
        </p:nvSpPr>
        <p:spPr/>
        <p:txBody>
          <a:bodyPr/>
          <a:lstStyle/>
          <a:p>
            <a:pPr>
              <a:defRPr/>
            </a:pPr>
            <a:fld id="{ADD943AC-D8E1-497C-AC23-F41D5B2683CD}" type="slidenum">
              <a:rPr lang="en-US" smtClean="0"/>
              <a:pPr>
                <a:defRPr/>
              </a:pPr>
              <a:t>24</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3495" y="2058777"/>
            <a:ext cx="2668665" cy="425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01490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1340768"/>
            <a:ext cx="8579296" cy="1445975"/>
          </a:xfrm>
        </p:spPr>
        <p:txBody>
          <a:bodyPr/>
          <a:lstStyle/>
          <a:p>
            <a:r>
              <a:rPr lang="tr-TR" dirty="0" smtClean="0"/>
              <a:t>3</a:t>
            </a:r>
            <a:r>
              <a:rPr lang="tr-TR" dirty="0"/>
              <a:t>. Aşama </a:t>
            </a:r>
          </a:p>
          <a:p>
            <a:pPr marL="109728" indent="0">
              <a:buNone/>
            </a:pPr>
            <a:endParaRPr lang="tr-TR" dirty="0"/>
          </a:p>
        </p:txBody>
      </p:sp>
      <p:sp>
        <p:nvSpPr>
          <p:cNvPr id="4" name="Slayt Numarası Yer Tutucusu 3"/>
          <p:cNvSpPr>
            <a:spLocks noGrp="1"/>
          </p:cNvSpPr>
          <p:nvPr>
            <p:ph type="sldNum" sz="quarter" idx="12"/>
          </p:nvPr>
        </p:nvSpPr>
        <p:spPr/>
        <p:txBody>
          <a:bodyPr/>
          <a:lstStyle/>
          <a:p>
            <a:pPr>
              <a:defRPr/>
            </a:pPr>
            <a:fld id="{ADD943AC-D8E1-497C-AC23-F41D5B2683CD}" type="slidenum">
              <a:rPr lang="en-US" smtClean="0"/>
              <a:pPr>
                <a:defRPr/>
              </a:pPr>
              <a:t>25</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80928"/>
            <a:ext cx="8604448"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6467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340768"/>
            <a:ext cx="8229600" cy="1584176"/>
          </a:xfrm>
        </p:spPr>
        <p:txBody>
          <a:bodyPr/>
          <a:lstStyle/>
          <a:p>
            <a:r>
              <a:rPr lang="tr-TR" dirty="0" smtClean="0"/>
              <a:t>4</a:t>
            </a:r>
            <a:r>
              <a:rPr lang="tr-TR" dirty="0"/>
              <a:t>. Aşama </a:t>
            </a:r>
          </a:p>
          <a:p>
            <a:pPr marL="109728" indent="0">
              <a:buNone/>
            </a:pPr>
            <a:endParaRPr lang="tr-TR" dirty="0"/>
          </a:p>
        </p:txBody>
      </p:sp>
      <p:sp>
        <p:nvSpPr>
          <p:cNvPr id="4" name="Slayt Numarası Yer Tutucusu 3"/>
          <p:cNvSpPr>
            <a:spLocks noGrp="1"/>
          </p:cNvSpPr>
          <p:nvPr>
            <p:ph type="sldNum" sz="quarter" idx="12"/>
          </p:nvPr>
        </p:nvSpPr>
        <p:spPr/>
        <p:txBody>
          <a:bodyPr/>
          <a:lstStyle/>
          <a:p>
            <a:pPr>
              <a:defRPr/>
            </a:pPr>
            <a:fld id="{ADD943AC-D8E1-497C-AC23-F41D5B2683CD}" type="slidenum">
              <a:rPr lang="en-US" smtClean="0"/>
              <a:pPr>
                <a:defRPr/>
              </a:pPr>
              <a:t>26</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2936"/>
            <a:ext cx="8820472" cy="241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0196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340768"/>
            <a:ext cx="8229600" cy="648072"/>
          </a:xfrm>
        </p:spPr>
        <p:txBody>
          <a:bodyPr/>
          <a:lstStyle/>
          <a:p>
            <a:r>
              <a:rPr lang="tr-TR" dirty="0"/>
              <a:t>5.Aşama </a:t>
            </a:r>
            <a:endParaRPr lang="tr-TR" dirty="0" smtClean="0"/>
          </a:p>
          <a:p>
            <a:pPr marL="109728" indent="0">
              <a:buNone/>
            </a:pPr>
            <a:endParaRPr lang="tr-TR" dirty="0"/>
          </a:p>
        </p:txBody>
      </p:sp>
      <p:sp>
        <p:nvSpPr>
          <p:cNvPr id="4" name="Slayt Numarası Yer Tutucusu 3"/>
          <p:cNvSpPr>
            <a:spLocks noGrp="1"/>
          </p:cNvSpPr>
          <p:nvPr>
            <p:ph type="sldNum" sz="quarter" idx="12"/>
          </p:nvPr>
        </p:nvSpPr>
        <p:spPr/>
        <p:txBody>
          <a:bodyPr/>
          <a:lstStyle/>
          <a:p>
            <a:pPr>
              <a:defRPr/>
            </a:pPr>
            <a:fld id="{ADD943AC-D8E1-497C-AC23-F41D5B2683CD}" type="slidenum">
              <a:rPr lang="en-US" smtClean="0"/>
              <a:pPr>
                <a:defRPr/>
              </a:pPr>
              <a:t>27</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05" y="2348880"/>
            <a:ext cx="7524327" cy="439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92817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116633"/>
            <a:ext cx="8856984" cy="1368151"/>
          </a:xfrm>
        </p:spPr>
        <p:txBody>
          <a:bodyPr/>
          <a:lstStyle/>
          <a:p>
            <a:endParaRPr lang="tr-TR" dirty="0" smtClean="0"/>
          </a:p>
          <a:p>
            <a:pPr marL="0" indent="0">
              <a:buNone/>
            </a:pPr>
            <a:r>
              <a:rPr lang="tr-TR" dirty="0" smtClean="0"/>
              <a:t>6.Aşama </a:t>
            </a:r>
          </a:p>
          <a:p>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8856984"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4106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8820472" cy="6858000"/>
          </a:xfrm>
        </p:spPr>
        <p:txBody>
          <a:bodyPr>
            <a:normAutofit fontScale="92500" lnSpcReduction="20000"/>
          </a:bodyPr>
          <a:lstStyle/>
          <a:p>
            <a:pPr marL="0" indent="0" algn="just">
              <a:buNone/>
            </a:pPr>
            <a:endParaRPr lang="tr-TR" dirty="0" smtClean="0"/>
          </a:p>
          <a:p>
            <a:pPr marL="0" indent="0" algn="just">
              <a:buNone/>
            </a:pPr>
            <a:endParaRPr lang="tr-TR" dirty="0"/>
          </a:p>
          <a:p>
            <a:pPr marL="0" indent="0" algn="just">
              <a:buNone/>
            </a:pPr>
            <a:endParaRPr lang="tr-TR" dirty="0" smtClean="0"/>
          </a:p>
          <a:p>
            <a:pPr marL="0" indent="0" algn="just">
              <a:buNone/>
            </a:pPr>
            <a:endParaRPr lang="tr-TR" dirty="0"/>
          </a:p>
          <a:p>
            <a:pPr marL="0" indent="0" algn="just">
              <a:buNone/>
            </a:pPr>
            <a:endParaRPr lang="tr-TR" dirty="0" smtClean="0"/>
          </a:p>
          <a:p>
            <a:pPr marL="0" indent="0" algn="just">
              <a:buNone/>
            </a:pPr>
            <a:endParaRPr lang="tr-TR" dirty="0"/>
          </a:p>
          <a:p>
            <a:pPr marL="0" indent="0" algn="just">
              <a:buNone/>
            </a:pPr>
            <a:endParaRPr lang="tr-TR" dirty="0" smtClean="0"/>
          </a:p>
          <a:p>
            <a:pPr marL="0" indent="0" algn="just">
              <a:lnSpc>
                <a:spcPct val="150000"/>
              </a:lnSpc>
              <a:buNone/>
            </a:pPr>
            <a:r>
              <a:rPr lang="tr-TR" dirty="0" smtClean="0"/>
              <a:t>4) </a:t>
            </a:r>
            <a:r>
              <a:rPr lang="tr-TR" sz="1600" dirty="0" smtClean="0">
                <a:latin typeface="Times New Roman" pitchFamily="18" charset="0"/>
                <a:cs typeface="Times New Roman" pitchFamily="18" charset="0"/>
              </a:rPr>
              <a:t>Bir öğrenci en fazla 2 yetenek alanından aday gösterilebilecektir. Öğrenci bir önceki eğitim öğretim yılında bir yetenek alanından </a:t>
            </a:r>
            <a:r>
              <a:rPr lang="tr-TR" sz="1600" dirty="0" err="1" smtClean="0">
                <a:latin typeface="Times New Roman" pitchFamily="18" charset="0"/>
                <a:cs typeface="Times New Roman" pitchFamily="18" charset="0"/>
              </a:rPr>
              <a:t>BİLSEM’e</a:t>
            </a:r>
            <a:r>
              <a:rPr lang="tr-TR" sz="1600" dirty="0" smtClean="0">
                <a:latin typeface="Times New Roman" pitchFamily="18" charset="0"/>
                <a:cs typeface="Times New Roman" pitchFamily="18" charset="0"/>
              </a:rPr>
              <a:t> kayıt hakkı kazanmış ise bu yıl da başka bir yetenek alanından aday gösterilebilir.</a:t>
            </a:r>
          </a:p>
          <a:p>
            <a:pPr marL="0" indent="0" algn="just">
              <a:lnSpc>
                <a:spcPct val="150000"/>
              </a:lnSpc>
              <a:buNone/>
            </a:pPr>
            <a:endParaRPr lang="tr-TR" sz="1600" dirty="0" smtClean="0">
              <a:latin typeface="Times New Roman" pitchFamily="18" charset="0"/>
              <a:cs typeface="Times New Roman" pitchFamily="18" charset="0"/>
            </a:endParaRPr>
          </a:p>
          <a:p>
            <a:pPr marL="0" indent="0" algn="just">
              <a:lnSpc>
                <a:spcPct val="150000"/>
              </a:lnSpc>
              <a:buNone/>
            </a:pPr>
            <a:r>
              <a:rPr lang="tr-TR" sz="1600" dirty="0" smtClean="0">
                <a:latin typeface="Times New Roman" pitchFamily="18" charset="0"/>
                <a:cs typeface="Times New Roman" pitchFamily="18" charset="0"/>
              </a:rPr>
              <a:t>5)  Gözlem formu doldurulduktan ve kaydetme işlemi tamamlandıktan sonra raporlama butonuna tıklanıp öğrencinin aday gösterildiği yetenek alanları ile ilgili 2 çıktı alınacak ve bu belgeler aday gösteren sınıf öğretmeni ile okul idarecisi tarafından imzalanacaktır. Okul idaresi raporun bir örneğini imza karşılığında veliye teslim edecek bir örneğini okulda muhafaza edecektir.</a:t>
            </a:r>
            <a:endParaRPr lang="tr-TR" dirty="0" smtClean="0"/>
          </a:p>
          <a:p>
            <a:pPr marL="0" indent="0" algn="just">
              <a:lnSpc>
                <a:spcPct val="150000"/>
              </a:lnSpc>
              <a:buNone/>
            </a:pPr>
            <a:endParaRPr lang="tr-TR" sz="1600" dirty="0" smtClean="0">
              <a:latin typeface="Times New Roman" pitchFamily="18" charset="0"/>
              <a:cs typeface="Times New Roman" pitchFamily="18" charset="0"/>
            </a:endParaRPr>
          </a:p>
          <a:p>
            <a:pPr marL="0" indent="0" algn="just">
              <a:lnSpc>
                <a:spcPct val="150000"/>
              </a:lnSpc>
              <a:buNone/>
            </a:pPr>
            <a:r>
              <a:rPr lang="tr-TR" sz="1600" dirty="0" smtClean="0">
                <a:latin typeface="Times New Roman" pitchFamily="18" charset="0"/>
                <a:cs typeface="Times New Roman" pitchFamily="18" charset="0"/>
              </a:rPr>
              <a:t>6)1,2 ve 3.sınıfa devam edip yetenek alanlarına göre aday gösterilen ve e-okul sistemi üzerinden gözlem formu doldurulan öğrencilerin hangi yetenek alanından aday gösterildiği 4-8 Aralık 2017 tarihinde http:/www.meb.gov.tr adresinden duyurulacaktır.</a:t>
            </a:r>
          </a:p>
          <a:p>
            <a:pPr marL="0" indent="0" algn="just">
              <a:lnSpc>
                <a:spcPct val="150000"/>
              </a:lnSpc>
              <a:buNone/>
            </a:pPr>
            <a:endParaRPr lang="tr-TR" sz="1600" dirty="0">
              <a:latin typeface="Times New Roman" pitchFamily="18" charset="0"/>
              <a:cs typeface="Times New Roman" pitchFamily="18" charset="0"/>
            </a:endParaRPr>
          </a:p>
          <a:p>
            <a:pPr marL="0" indent="0" algn="just">
              <a:lnSpc>
                <a:spcPct val="150000"/>
              </a:lnSpc>
              <a:buNone/>
            </a:pPr>
            <a:r>
              <a:rPr lang="tr-TR" sz="1600" dirty="0" smtClean="0">
                <a:solidFill>
                  <a:srgbClr val="FF0000"/>
                </a:solidFill>
                <a:latin typeface="Times New Roman" pitchFamily="18" charset="0"/>
                <a:cs typeface="Times New Roman" pitchFamily="18" charset="0"/>
              </a:rPr>
              <a:t>ÖNEMLİ : Öğrencinin aday gösterildiği yetenek alanlarında bir değişiklik yapılması söz konusu ise gerekli düzeltmelerin 04-08 Aralık 2017 tarihleri arasında e-okul sistemi üzerinden yapılması gerekmektedir.</a:t>
            </a:r>
            <a:endParaRPr lang="tr-TR" sz="1600" dirty="0">
              <a:solidFill>
                <a:srgbClr val="FF0000"/>
              </a:solidFill>
              <a:latin typeface="Times New Roman" pitchFamily="18" charset="0"/>
              <a:cs typeface="Times New Roman" pitchFamily="18" charset="0"/>
            </a:endParaRPr>
          </a:p>
          <a:p>
            <a:pPr marL="0" indent="0">
              <a:lnSpc>
                <a:spcPct val="150000"/>
              </a:lnSpc>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a:p>
        </p:txBody>
      </p:sp>
    </p:spTree>
    <p:extLst>
      <p:ext uri="{BB962C8B-B14F-4D97-AF65-F5344CB8AC3E}">
        <p14:creationId xmlns:p14="http://schemas.microsoft.com/office/powerpoint/2010/main" val="3120646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2 İçerik Yer Tutucusu"/>
          <p:cNvSpPr>
            <a:spLocks noGrp="1"/>
          </p:cNvSpPr>
          <p:nvPr>
            <p:ph idx="1"/>
          </p:nvPr>
        </p:nvSpPr>
        <p:spPr>
          <a:xfrm>
            <a:off x="0" y="0"/>
            <a:ext cx="8892480" cy="3068960"/>
          </a:xfrm>
        </p:spPr>
        <p:txBody>
          <a:bodyPr/>
          <a:lstStyle/>
          <a:p>
            <a:pPr>
              <a:buNone/>
            </a:pPr>
            <a:r>
              <a:rPr lang="tr-TR"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Toplumu oluşturan bireylerin;  </a:t>
            </a:r>
            <a:endParaRPr lang="tr-TR" sz="2400" dirty="0" smtClean="0">
              <a:effectLst>
                <a:outerShdw blurRad="38100" dist="38100" dir="2700000" algn="tl">
                  <a:srgbClr val="000000">
                    <a:alpha val="43137"/>
                  </a:srgbClr>
                </a:outerShdw>
              </a:effectLst>
              <a:latin typeface="Times New Roman" pitchFamily="18" charset="0"/>
              <a:cs typeface="Times New Roman" pitchFamily="18" charset="0"/>
            </a:endParaRPr>
          </a:p>
          <a:p>
            <a:pPr eaLnBrk="1" hangingPunct="1"/>
            <a:r>
              <a:rPr lang="tr-TR" sz="2400" dirty="0" smtClean="0">
                <a:effectLst>
                  <a:outerShdw blurRad="38100" dist="38100" dir="2700000" algn="tl">
                    <a:srgbClr val="000000">
                      <a:alpha val="43137"/>
                    </a:srgbClr>
                  </a:outerShdw>
                </a:effectLst>
                <a:latin typeface="Times New Roman" pitchFamily="18" charset="0"/>
                <a:cs typeface="Times New Roman" pitchFamily="18" charset="0"/>
              </a:rPr>
              <a:t>%95’inin  normal zeka,</a:t>
            </a:r>
          </a:p>
          <a:p>
            <a:pPr eaLnBrk="1" hangingPunct="1"/>
            <a:r>
              <a:rPr lang="tr-TR" sz="2400" dirty="0" smtClean="0">
                <a:effectLst>
                  <a:outerShdw blurRad="38100" dist="38100" dir="2700000" algn="tl">
                    <a:srgbClr val="000000">
                      <a:alpha val="43137"/>
                    </a:srgbClr>
                  </a:outerShdw>
                </a:effectLst>
                <a:latin typeface="Times New Roman" pitchFamily="18" charset="0"/>
                <a:cs typeface="Times New Roman" pitchFamily="18" charset="0"/>
              </a:rPr>
              <a:t>%3’ünün  normal zekanın altı,</a:t>
            </a:r>
          </a:p>
          <a:p>
            <a:pPr eaLnBrk="1" hangingPunct="1"/>
            <a:r>
              <a:rPr lang="tr-TR" sz="2400" dirty="0" smtClean="0">
                <a:effectLst>
                  <a:outerShdw blurRad="38100" dist="38100" dir="2700000" algn="tl">
                    <a:srgbClr val="000000">
                      <a:alpha val="43137"/>
                    </a:srgbClr>
                  </a:outerShdw>
                </a:effectLst>
                <a:latin typeface="Times New Roman" pitchFamily="18" charset="0"/>
                <a:cs typeface="Times New Roman" pitchFamily="18" charset="0"/>
              </a:rPr>
              <a:t>% 2’sinin yetenekli olduğu kabul edilmektedir</a:t>
            </a:r>
            <a:r>
              <a:rPr lang="tr-TR" sz="2000" dirty="0" smtClean="0">
                <a:effectLst>
                  <a:outerShdw blurRad="38100" dist="38100" dir="2700000" algn="tl">
                    <a:srgbClr val="000000">
                      <a:alpha val="43137"/>
                    </a:srgbClr>
                  </a:outerShdw>
                </a:effectLst>
                <a:latin typeface="Verdana" pitchFamily="34" charset="0"/>
              </a:rPr>
              <a:t>.</a:t>
            </a:r>
          </a:p>
          <a:p>
            <a:pPr eaLnBrk="1" hangingPunct="1"/>
            <a:endParaRPr lang="tr-TR" sz="2000" dirty="0" smtClean="0">
              <a:effectLst>
                <a:outerShdw blurRad="38100" dist="38100" dir="2700000" algn="tl">
                  <a:srgbClr val="000000">
                    <a:alpha val="43137"/>
                  </a:srgbClr>
                </a:outerShdw>
              </a:effectLst>
              <a:latin typeface="Verdana" pitchFamily="34" charset="0"/>
            </a:endParaRPr>
          </a:p>
        </p:txBody>
      </p:sp>
      <p:sp>
        <p:nvSpPr>
          <p:cNvPr id="7" name="Slayt Numarası Yer Tutucusu 6"/>
          <p:cNvSpPr>
            <a:spLocks noGrp="1"/>
          </p:cNvSpPr>
          <p:nvPr>
            <p:ph type="sldNum" sz="quarter" idx="12"/>
          </p:nvPr>
        </p:nvSpPr>
        <p:spPr/>
        <p:txBody>
          <a:bodyPr/>
          <a:lstStyle/>
          <a:p>
            <a:pPr>
              <a:defRPr/>
            </a:pPr>
            <a:fld id="{ADD943AC-D8E1-497C-AC23-F41D5B2683CD}" type="slidenum">
              <a:rPr lang="en-US" smtClean="0"/>
              <a:pPr>
                <a:defRPr/>
              </a:pPr>
              <a:t>3</a:t>
            </a:fld>
            <a:endParaRPr lang="en-US"/>
          </a:p>
        </p:txBody>
      </p:sp>
      <p:graphicFrame>
        <p:nvGraphicFramePr>
          <p:cNvPr id="5" name="Grafik 4"/>
          <p:cNvGraphicFramePr>
            <a:graphicFrameLocks/>
          </p:cNvGraphicFramePr>
          <p:nvPr>
            <p:extLst>
              <p:ext uri="{D42A27DB-BD31-4B8C-83A1-F6EECF244321}">
                <p14:modId xmlns:p14="http://schemas.microsoft.com/office/powerpoint/2010/main" val="2533565430"/>
              </p:ext>
            </p:extLst>
          </p:nvPr>
        </p:nvGraphicFramePr>
        <p:xfrm>
          <a:off x="819658" y="3140968"/>
          <a:ext cx="7128792" cy="3456384"/>
        </p:xfrm>
        <a:graphic>
          <a:graphicData uri="http://schemas.openxmlformats.org/drawingml/2006/chart">
            <c:chart xmlns:c="http://schemas.openxmlformats.org/drawingml/2006/chart" xmlns:r="http://schemas.openxmlformats.org/officeDocument/2006/relationships" r:id="rId2"/>
          </a:graphicData>
        </a:graphic>
      </p:graphicFrame>
      <p:sp>
        <p:nvSpPr>
          <p:cNvPr id="2" name="Dikdörtgen 1"/>
          <p:cNvSpPr/>
          <p:nvPr/>
        </p:nvSpPr>
        <p:spPr>
          <a:xfrm>
            <a:off x="5364088" y="6021288"/>
            <a:ext cx="2584362" cy="369332"/>
          </a:xfrm>
          <a:prstGeom prst="rect">
            <a:avLst/>
          </a:prstGeom>
        </p:spPr>
        <p:txBody>
          <a:bodyPr wrap="none">
            <a:spAutoFit/>
          </a:bodyPr>
          <a:lstStyle/>
          <a:p>
            <a:r>
              <a:rPr lang="tr-TR" dirty="0" err="1"/>
              <a:t>Marland</a:t>
            </a:r>
            <a:r>
              <a:rPr lang="tr-TR" dirty="0"/>
              <a:t> </a:t>
            </a:r>
            <a:r>
              <a:rPr lang="tr-TR" dirty="0" smtClean="0"/>
              <a:t>Raporu </a:t>
            </a:r>
            <a:r>
              <a:rPr lang="tr-TR" dirty="0"/>
              <a:t>(1972)</a:t>
            </a:r>
          </a:p>
        </p:txBody>
      </p:sp>
    </p:spTree>
    <p:extLst>
      <p:ext uri="{BB962C8B-B14F-4D97-AF65-F5344CB8AC3E}">
        <p14:creationId xmlns:p14="http://schemas.microsoft.com/office/powerpoint/2010/main" val="1795843722"/>
      </p:ext>
    </p:extLst>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1340768"/>
            <a:ext cx="8820472" cy="5517232"/>
          </a:xfrm>
        </p:spPr>
        <p:txBody>
          <a:bodyPr>
            <a:normAutofit/>
          </a:bodyPr>
          <a:lstStyle/>
          <a:p>
            <a:pPr marL="0" indent="0" algn="just">
              <a:buNone/>
            </a:pPr>
            <a:r>
              <a:rPr lang="tr-TR" sz="1600" b="1" dirty="0" smtClean="0">
                <a:latin typeface="Times New Roman" pitchFamily="18" charset="0"/>
                <a:cs typeface="Times New Roman" pitchFamily="18" charset="0"/>
              </a:rPr>
              <a:t>1</a:t>
            </a:r>
            <a:r>
              <a:rPr lang="tr-TR" sz="1600" dirty="0" smtClean="0">
                <a:latin typeface="Times New Roman" pitchFamily="18" charset="0"/>
                <a:cs typeface="Times New Roman" pitchFamily="18" charset="0"/>
              </a:rPr>
              <a:t>. Bilim ve sanat merkezleri için genel zihinsel ,resim ve müzik alanlarından aday gösterilen öğrencilerin tamamı grup tarama uygulamasına girecektir. Grup tarama uygulamasına girmeyen öğrenciler bireysel değerlendirmeye alınmayacaktır.</a:t>
            </a:r>
          </a:p>
          <a:p>
            <a:pPr marL="0" indent="0" algn="just">
              <a:buNone/>
            </a:pPr>
            <a:r>
              <a:rPr lang="tr-TR" sz="1600" b="1" dirty="0" smtClean="0">
                <a:latin typeface="Times New Roman" pitchFamily="18" charset="0"/>
                <a:cs typeface="Times New Roman" pitchFamily="18" charset="0"/>
              </a:rPr>
              <a:t>2</a:t>
            </a:r>
            <a:r>
              <a:rPr lang="tr-TR" sz="1600" dirty="0" smtClean="0">
                <a:latin typeface="Times New Roman" pitchFamily="18" charset="0"/>
                <a:cs typeface="Times New Roman" pitchFamily="18" charset="0"/>
              </a:rPr>
              <a:t>. Grup tarama uygulamasına girecek öğrencilerin randevuları il tanılama sınav komisyonu tarafından MEBBİS/BİLSEM Modülü üzerinden 11-22 Aralık 2017  tarihleri arasında hafta sonları 09.30,11.00,12.30,14.00,15.30 saatlerinde günlük 5 oturum olacak şekilde planlanacaktır.</a:t>
            </a:r>
          </a:p>
          <a:p>
            <a:pPr marL="0" indent="0" algn="just">
              <a:buNone/>
            </a:pPr>
            <a:r>
              <a:rPr lang="tr-TR" sz="1600" b="1" dirty="0" smtClean="0">
                <a:latin typeface="Times New Roman" pitchFamily="18" charset="0"/>
                <a:cs typeface="Times New Roman" pitchFamily="18" charset="0"/>
              </a:rPr>
              <a:t>3</a:t>
            </a:r>
            <a:r>
              <a:rPr lang="tr-TR" sz="1600" dirty="0" smtClean="0">
                <a:latin typeface="Times New Roman" pitchFamily="18" charset="0"/>
                <a:cs typeface="Times New Roman" pitchFamily="18" charset="0"/>
              </a:rPr>
              <a:t>.Grup tarama uygulamasına girecek öğrencilerin uygulamaya giriş belgeleri </a:t>
            </a:r>
            <a:r>
              <a:rPr lang="tr-TR" sz="1600" b="1" u="sng" dirty="0" smtClean="0">
                <a:solidFill>
                  <a:srgbClr val="FF0000"/>
                </a:solidFill>
                <a:latin typeface="Times New Roman" pitchFamily="18" charset="0"/>
                <a:cs typeface="Times New Roman" pitchFamily="18" charset="0"/>
              </a:rPr>
              <a:t>26 Aralık-5 Ocak </a:t>
            </a:r>
            <a:r>
              <a:rPr lang="tr-TR" sz="1600" dirty="0" smtClean="0">
                <a:latin typeface="Times New Roman" pitchFamily="18" charset="0"/>
                <a:cs typeface="Times New Roman" pitchFamily="18" charset="0"/>
              </a:rPr>
              <a:t>tarihleri arasında e-okul sistemi üzerinden yayımlanacaktır. Belgeler öğrenci velilerine imza karşılığında verilerek veliler bilgilendirilecektir.</a:t>
            </a:r>
          </a:p>
          <a:p>
            <a:pPr marL="0" indent="0" algn="just">
              <a:buNone/>
            </a:pPr>
            <a:r>
              <a:rPr lang="tr-TR" sz="1600" dirty="0" smtClean="0">
                <a:latin typeface="Times New Roman" pitchFamily="18" charset="0"/>
                <a:cs typeface="Times New Roman" pitchFamily="18" charset="0"/>
              </a:rPr>
              <a:t>4.Tablet bilgisayarlar ile grup tarama uygulaması </a:t>
            </a:r>
            <a:r>
              <a:rPr lang="tr-TR" sz="1600" b="1" u="sng" dirty="0" smtClean="0">
                <a:solidFill>
                  <a:srgbClr val="FF0000"/>
                </a:solidFill>
                <a:latin typeface="Times New Roman" pitchFamily="18" charset="0"/>
                <a:cs typeface="Times New Roman" pitchFamily="18" charset="0"/>
              </a:rPr>
              <a:t>06 Ocak-04 Mart 2018 </a:t>
            </a:r>
            <a:r>
              <a:rPr lang="tr-TR" sz="1600" dirty="0" smtClean="0">
                <a:latin typeface="Times New Roman" pitchFamily="18" charset="0"/>
                <a:cs typeface="Times New Roman" pitchFamily="18" charset="0"/>
              </a:rPr>
              <a:t>tarihleri arasında yapılacaktır.</a:t>
            </a:r>
          </a:p>
          <a:p>
            <a:pPr marL="0" indent="0" algn="just">
              <a:buNone/>
            </a:pPr>
            <a:r>
              <a:rPr lang="tr-TR" sz="1600" dirty="0" smtClean="0">
                <a:latin typeface="Times New Roman" pitchFamily="18" charset="0"/>
                <a:cs typeface="Times New Roman" pitchFamily="18" charset="0"/>
              </a:rPr>
              <a:t>5.Grup tarama uygulamasında puanlar öğrencilerin doğru verdikleri cevaplar üzerinden hesaplanacaktır. Yanlış cevaplar doğru cevaplara etki etmeyecektir.</a:t>
            </a:r>
            <a:endParaRPr lang="tr-TR" sz="1600" dirty="0">
              <a:latin typeface="Times New Roman" pitchFamily="18" charset="0"/>
              <a:cs typeface="Times New Roman" pitchFamily="18" charset="0"/>
            </a:endParaRPr>
          </a:p>
          <a:p>
            <a:pPr marL="0" indent="0" algn="just">
              <a:buNone/>
            </a:pPr>
            <a:r>
              <a:rPr lang="tr-TR" sz="1600" dirty="0" smtClean="0">
                <a:latin typeface="Times New Roman" pitchFamily="18" charset="0"/>
                <a:cs typeface="Times New Roman" pitchFamily="18" charset="0"/>
              </a:rPr>
              <a:t>6.Grup tarama uygulaması sonuçları </a:t>
            </a:r>
            <a:r>
              <a:rPr lang="tr-TR" sz="1600" b="1" u="sng" dirty="0" smtClean="0">
                <a:solidFill>
                  <a:srgbClr val="FF0000"/>
                </a:solidFill>
                <a:latin typeface="Times New Roman" pitchFamily="18" charset="0"/>
                <a:cs typeface="Times New Roman" pitchFamily="18" charset="0"/>
              </a:rPr>
              <a:t>09 Mart 2018 </a:t>
            </a:r>
            <a:r>
              <a:rPr lang="tr-TR" sz="1600" dirty="0" smtClean="0">
                <a:latin typeface="Times New Roman" pitchFamily="18" charset="0"/>
                <a:cs typeface="Times New Roman" pitchFamily="18" charset="0"/>
              </a:rPr>
              <a:t>tarihinden itibaren öğrenci kimlik numarası ile </a:t>
            </a:r>
            <a:r>
              <a:rPr lang="tr-TR" sz="1600" dirty="0" smtClean="0">
                <a:solidFill>
                  <a:srgbClr val="FF0000"/>
                </a:solidFill>
                <a:latin typeface="Times New Roman" pitchFamily="18" charset="0"/>
                <a:cs typeface="Times New Roman" pitchFamily="18" charset="0"/>
              </a:rPr>
              <a:t>www.meb.gov.tr </a:t>
            </a:r>
            <a:r>
              <a:rPr lang="tr-TR" sz="1600" dirty="0" smtClean="0">
                <a:solidFill>
                  <a:schemeClr val="tx1"/>
                </a:solidFill>
                <a:latin typeface="Times New Roman" pitchFamily="18" charset="0"/>
                <a:cs typeface="Times New Roman" pitchFamily="18" charset="0"/>
              </a:rPr>
              <a:t>adresinden öğrenebileceklerdir.</a:t>
            </a:r>
          </a:p>
          <a:p>
            <a:pPr marL="0" indent="0" algn="just">
              <a:buNone/>
            </a:pPr>
            <a:endParaRPr lang="tr-TR" sz="1600" dirty="0">
              <a:solidFill>
                <a:srgbClr val="FF0000"/>
              </a:solidFill>
              <a:latin typeface="Times New Roman" pitchFamily="18" charset="0"/>
              <a:cs typeface="Times New Roman" pitchFamily="18" charset="0"/>
            </a:endParaRPr>
          </a:p>
        </p:txBody>
      </p:sp>
      <p:sp>
        <p:nvSpPr>
          <p:cNvPr id="3" name="Başlık 2"/>
          <p:cNvSpPr>
            <a:spLocks noGrp="1"/>
          </p:cNvSpPr>
          <p:nvPr>
            <p:ph type="title"/>
          </p:nvPr>
        </p:nvSpPr>
        <p:spPr>
          <a:xfrm>
            <a:off x="0" y="260648"/>
            <a:ext cx="8820472" cy="936104"/>
          </a:xfrm>
        </p:spPr>
        <p:txBody>
          <a:bodyPr>
            <a:normAutofit/>
          </a:bodyPr>
          <a:lstStyle/>
          <a:p>
            <a:r>
              <a:rPr lang="tr-TR" sz="2400" dirty="0" smtClean="0">
                <a:latin typeface="Times New Roman" pitchFamily="18" charset="0"/>
                <a:cs typeface="Times New Roman" pitchFamily="18" charset="0"/>
              </a:rPr>
              <a:t>Tablet Bilgisayar Grup Tarama Uygulama Süreci ve Sonuç Açıklama </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2178342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1124744"/>
            <a:ext cx="8892480" cy="5616624"/>
          </a:xfrm>
        </p:spPr>
        <p:txBody>
          <a:bodyPr>
            <a:normAutofit/>
          </a:bodyPr>
          <a:lstStyle/>
          <a:p>
            <a:pPr marL="0" indent="0" algn="just">
              <a:buNone/>
            </a:pPr>
            <a:endParaRPr lang="tr-TR" sz="1600" dirty="0" smtClean="0">
              <a:latin typeface="Times New Roman" pitchFamily="18" charset="0"/>
              <a:cs typeface="Times New Roman" pitchFamily="18" charset="0"/>
            </a:endParaRPr>
          </a:p>
          <a:p>
            <a:pPr marL="0" indent="0" algn="just">
              <a:buNone/>
            </a:pPr>
            <a:endParaRPr lang="tr-TR" sz="1600" dirty="0">
              <a:latin typeface="Times New Roman" pitchFamily="18" charset="0"/>
              <a:cs typeface="Times New Roman" pitchFamily="18" charset="0"/>
            </a:endParaRPr>
          </a:p>
          <a:p>
            <a:pPr marL="0" indent="0" algn="just">
              <a:buNone/>
            </a:pPr>
            <a:endParaRPr lang="tr-TR" sz="1600" dirty="0" smtClean="0">
              <a:latin typeface="Times New Roman" pitchFamily="18" charset="0"/>
              <a:cs typeface="Times New Roman" pitchFamily="18" charset="0"/>
            </a:endParaRPr>
          </a:p>
          <a:p>
            <a:pPr marL="0" indent="0" algn="just">
              <a:buNone/>
            </a:pPr>
            <a:endParaRPr lang="tr-TR" sz="1600" dirty="0">
              <a:latin typeface="Times New Roman" pitchFamily="18" charset="0"/>
              <a:cs typeface="Times New Roman" pitchFamily="18" charset="0"/>
            </a:endParaRPr>
          </a:p>
          <a:p>
            <a:pPr marL="0" indent="0" algn="just">
              <a:buNone/>
            </a:pPr>
            <a:endParaRPr lang="tr-TR" sz="1600" dirty="0" smtClean="0">
              <a:latin typeface="Times New Roman" pitchFamily="18" charset="0"/>
              <a:cs typeface="Times New Roman" pitchFamily="18" charset="0"/>
            </a:endParaRPr>
          </a:p>
          <a:p>
            <a:pPr marL="0" indent="0" algn="just">
              <a:lnSpc>
                <a:spcPct val="120000"/>
              </a:lnSpc>
              <a:buNone/>
            </a:pPr>
            <a:endParaRPr lang="tr-TR" sz="1600" dirty="0" smtClean="0">
              <a:latin typeface="Times New Roman" pitchFamily="18" charset="0"/>
              <a:cs typeface="Times New Roman" pitchFamily="18" charset="0"/>
            </a:endParaRPr>
          </a:p>
          <a:p>
            <a:pPr marL="0" indent="0" algn="just">
              <a:lnSpc>
                <a:spcPct val="120000"/>
              </a:lnSpc>
              <a:buNone/>
            </a:pPr>
            <a:r>
              <a:rPr lang="tr-TR" sz="1600" dirty="0" smtClean="0">
                <a:latin typeface="Times New Roman" pitchFamily="18" charset="0"/>
                <a:cs typeface="Times New Roman" pitchFamily="18" charset="0"/>
              </a:rPr>
              <a:t>Grup tarama uygulama sonuçları açıklandıktan sonra Genel Müdürlük tarafından yetenek alanlarına göre belirlenen puan barajını geçen öğrenciler yine yetenek alanlarına göre bireysel değerlendirmeye alınacaktır. Bireysel değerlendirmeye hak kazanan öğrencilere il tanılama sınav komisyonu tarafından MEBBİS/BİLSEM modülü üzerinden yer tarih ve saat bilgileri belirtilerek randevu verilecektir.</a:t>
            </a:r>
          </a:p>
          <a:p>
            <a:pPr marL="0" indent="0" algn="just">
              <a:lnSpc>
                <a:spcPct val="120000"/>
              </a:lnSpc>
              <a:buNone/>
            </a:pPr>
            <a:endParaRPr lang="tr-TR" sz="1600" dirty="0" smtClean="0">
              <a:solidFill>
                <a:srgbClr val="002060"/>
              </a:solidFill>
              <a:latin typeface="Times New Roman" pitchFamily="18" charset="0"/>
              <a:cs typeface="Times New Roman" pitchFamily="18" charset="0"/>
            </a:endParaRPr>
          </a:p>
          <a:p>
            <a:pPr marL="0" indent="0">
              <a:buNone/>
            </a:pPr>
            <a:endParaRPr lang="tr-TR" sz="1600" dirty="0" smtClean="0">
              <a:latin typeface="Times New Roman" pitchFamily="18" charset="0"/>
              <a:cs typeface="Times New Roman" pitchFamily="18" charset="0"/>
            </a:endParaRPr>
          </a:p>
          <a:p>
            <a:endParaRPr lang="tr-TR" sz="1600" dirty="0" smtClean="0">
              <a:latin typeface="Times New Roman" pitchFamily="18" charset="0"/>
              <a:cs typeface="Times New Roman" pitchFamily="18" charset="0"/>
            </a:endParaRPr>
          </a:p>
          <a:p>
            <a:endParaRPr lang="tr-TR" sz="1600" dirty="0">
              <a:latin typeface="Times New Roman" pitchFamily="18" charset="0"/>
              <a:cs typeface="Times New Roman" pitchFamily="18" charset="0"/>
            </a:endParaRPr>
          </a:p>
          <a:p>
            <a:endParaRPr lang="tr-TR" sz="1600" dirty="0" smtClean="0">
              <a:latin typeface="Times New Roman" pitchFamily="18" charset="0"/>
              <a:cs typeface="Times New Roman" pitchFamily="18" charset="0"/>
            </a:endParaRPr>
          </a:p>
          <a:p>
            <a:endParaRPr lang="tr-TR" sz="1600" dirty="0">
              <a:latin typeface="Times New Roman" pitchFamily="18" charset="0"/>
              <a:cs typeface="Times New Roman" pitchFamily="18" charset="0"/>
            </a:endParaRPr>
          </a:p>
          <a:p>
            <a:endParaRPr lang="tr-TR" sz="1600" dirty="0" smtClean="0">
              <a:latin typeface="Times New Roman" pitchFamily="18" charset="0"/>
              <a:cs typeface="Times New Roman" pitchFamily="18" charset="0"/>
            </a:endParaRPr>
          </a:p>
          <a:p>
            <a:endParaRPr lang="tr-TR" sz="1600" dirty="0">
              <a:latin typeface="Times New Roman" pitchFamily="18" charset="0"/>
              <a:cs typeface="Times New Roman" pitchFamily="18" charset="0"/>
            </a:endParaRPr>
          </a:p>
          <a:p>
            <a:endParaRPr lang="tr-TR" sz="1600" dirty="0" smtClean="0">
              <a:latin typeface="Times New Roman" pitchFamily="18" charset="0"/>
              <a:cs typeface="Times New Roman" pitchFamily="18" charset="0"/>
            </a:endParaRPr>
          </a:p>
          <a:p>
            <a:endParaRPr lang="tr-TR" sz="1600" dirty="0">
              <a:latin typeface="Times New Roman" pitchFamily="18" charset="0"/>
              <a:cs typeface="Times New Roman" pitchFamily="18" charset="0"/>
            </a:endParaRPr>
          </a:p>
          <a:p>
            <a:endParaRPr lang="tr-TR" sz="1600" dirty="0" smtClean="0">
              <a:latin typeface="Times New Roman" pitchFamily="18" charset="0"/>
              <a:cs typeface="Times New Roman" pitchFamily="18" charset="0"/>
            </a:endParaRPr>
          </a:p>
          <a:p>
            <a:endParaRPr lang="tr-TR" sz="1600" dirty="0">
              <a:latin typeface="Times New Roman" pitchFamily="18" charset="0"/>
              <a:cs typeface="Times New Roman" pitchFamily="18" charset="0"/>
            </a:endParaRPr>
          </a:p>
        </p:txBody>
      </p:sp>
      <p:sp>
        <p:nvSpPr>
          <p:cNvPr id="3" name="Başlık 2"/>
          <p:cNvSpPr>
            <a:spLocks noGrp="1"/>
          </p:cNvSpPr>
          <p:nvPr>
            <p:ph type="title"/>
          </p:nvPr>
        </p:nvSpPr>
        <p:spPr>
          <a:xfrm>
            <a:off x="8384" y="332656"/>
            <a:ext cx="8748464" cy="792088"/>
          </a:xfrm>
        </p:spPr>
        <p:txBody>
          <a:bodyPr>
            <a:noAutofit/>
          </a:bodyPr>
          <a:lstStyle/>
          <a:p>
            <a:pPr algn="ctr"/>
            <a:r>
              <a:rPr lang="tr-TR" sz="2400" dirty="0" smtClean="0">
                <a:latin typeface="Times New Roman" pitchFamily="18" charset="0"/>
                <a:cs typeface="Times New Roman" pitchFamily="18" charset="0"/>
              </a:rPr>
              <a:t/>
            </a:r>
            <a:br>
              <a:rPr lang="tr-TR" sz="2400" dirty="0" smtClean="0">
                <a:latin typeface="Times New Roman" pitchFamily="18" charset="0"/>
                <a:cs typeface="Times New Roman" pitchFamily="18" charset="0"/>
              </a:rPr>
            </a:br>
            <a:r>
              <a:rPr lang="tr-TR" sz="2400" dirty="0">
                <a:latin typeface="Times New Roman" pitchFamily="18" charset="0"/>
                <a:cs typeface="Times New Roman" pitchFamily="18" charset="0"/>
              </a:rPr>
              <a:t/>
            </a:r>
            <a:br>
              <a:rPr lang="tr-TR" sz="2400" dirty="0">
                <a:latin typeface="Times New Roman" pitchFamily="18" charset="0"/>
                <a:cs typeface="Times New Roman" pitchFamily="18" charset="0"/>
              </a:rPr>
            </a:br>
            <a:r>
              <a:rPr lang="tr-TR" sz="2400" dirty="0" smtClean="0">
                <a:latin typeface="Times New Roman" pitchFamily="18" charset="0"/>
                <a:cs typeface="Times New Roman" pitchFamily="18" charset="0"/>
              </a:rPr>
              <a:t/>
            </a:r>
            <a:br>
              <a:rPr lang="tr-TR" sz="2400" dirty="0" smtClean="0">
                <a:latin typeface="Times New Roman" pitchFamily="18" charset="0"/>
                <a:cs typeface="Times New Roman" pitchFamily="18" charset="0"/>
              </a:rPr>
            </a:br>
            <a:r>
              <a:rPr lang="tr-TR" sz="2400" dirty="0">
                <a:latin typeface="Times New Roman" pitchFamily="18" charset="0"/>
                <a:cs typeface="Times New Roman" pitchFamily="18" charset="0"/>
              </a:rPr>
              <a:t/>
            </a:r>
            <a:br>
              <a:rPr lang="tr-TR" sz="2400" dirty="0">
                <a:latin typeface="Times New Roman" pitchFamily="18" charset="0"/>
                <a:cs typeface="Times New Roman" pitchFamily="18" charset="0"/>
              </a:rPr>
            </a:br>
            <a:r>
              <a:rPr lang="tr-TR" sz="2400" dirty="0" smtClean="0">
                <a:latin typeface="Times New Roman" pitchFamily="18" charset="0"/>
                <a:cs typeface="Times New Roman" pitchFamily="18" charset="0"/>
              </a:rPr>
              <a:t/>
            </a:r>
            <a:br>
              <a:rPr lang="tr-TR" sz="2400" dirty="0" smtClean="0">
                <a:latin typeface="Times New Roman" pitchFamily="18" charset="0"/>
                <a:cs typeface="Times New Roman" pitchFamily="18" charset="0"/>
              </a:rPr>
            </a:br>
            <a:r>
              <a:rPr lang="tr-TR" sz="2400" dirty="0">
                <a:latin typeface="Times New Roman" pitchFamily="18" charset="0"/>
                <a:cs typeface="Times New Roman" pitchFamily="18" charset="0"/>
              </a:rPr>
              <a:t/>
            </a:r>
            <a:br>
              <a:rPr lang="tr-TR" sz="2400" dirty="0">
                <a:latin typeface="Times New Roman" pitchFamily="18" charset="0"/>
                <a:cs typeface="Times New Roman" pitchFamily="18" charset="0"/>
              </a:rPr>
            </a:br>
            <a:r>
              <a:rPr lang="tr-TR" sz="2400" dirty="0" smtClean="0">
                <a:latin typeface="Times New Roman" pitchFamily="18" charset="0"/>
                <a:cs typeface="Times New Roman" pitchFamily="18" charset="0"/>
              </a:rPr>
              <a:t/>
            </a:r>
            <a:br>
              <a:rPr lang="tr-TR" sz="2400" dirty="0" smtClean="0">
                <a:latin typeface="Times New Roman" pitchFamily="18" charset="0"/>
                <a:cs typeface="Times New Roman" pitchFamily="18" charset="0"/>
              </a:rPr>
            </a:br>
            <a:r>
              <a:rPr lang="tr-TR" sz="2400" dirty="0">
                <a:latin typeface="Times New Roman" pitchFamily="18" charset="0"/>
                <a:cs typeface="Times New Roman" pitchFamily="18" charset="0"/>
              </a:rPr>
              <a:t/>
            </a:r>
            <a:br>
              <a:rPr lang="tr-TR" sz="2400" dirty="0">
                <a:latin typeface="Times New Roman" pitchFamily="18" charset="0"/>
                <a:cs typeface="Times New Roman" pitchFamily="18" charset="0"/>
              </a:rPr>
            </a:br>
            <a:r>
              <a:rPr lang="tr-TR" sz="2400" dirty="0" smtClean="0">
                <a:latin typeface="Times New Roman" pitchFamily="18" charset="0"/>
                <a:cs typeface="Times New Roman" pitchFamily="18" charset="0"/>
              </a:rPr>
              <a:t/>
            </a:r>
            <a:br>
              <a:rPr lang="tr-TR" sz="2400" dirty="0" smtClean="0">
                <a:latin typeface="Times New Roman" pitchFamily="18" charset="0"/>
                <a:cs typeface="Times New Roman" pitchFamily="18" charset="0"/>
              </a:rPr>
            </a:br>
            <a:r>
              <a:rPr lang="tr-TR" sz="2400" dirty="0">
                <a:latin typeface="Times New Roman" pitchFamily="18" charset="0"/>
                <a:cs typeface="Times New Roman" pitchFamily="18" charset="0"/>
              </a:rPr>
              <a:t/>
            </a:r>
            <a:br>
              <a:rPr lang="tr-TR" sz="2400" dirty="0">
                <a:latin typeface="Times New Roman" pitchFamily="18" charset="0"/>
                <a:cs typeface="Times New Roman" pitchFamily="18" charset="0"/>
              </a:rPr>
            </a:br>
            <a:r>
              <a:rPr lang="tr-TR" sz="2400" b="1" dirty="0" smtClean="0">
                <a:latin typeface="Times New Roman" pitchFamily="18" charset="0"/>
                <a:cs typeface="Times New Roman" pitchFamily="18" charset="0"/>
              </a:rPr>
              <a:t>Bireysel Değerlendirme ve Sonuç Açıklama </a:t>
            </a:r>
            <a:r>
              <a:rPr lang="tr-TR" sz="2400" dirty="0">
                <a:latin typeface="Times New Roman" pitchFamily="18" charset="0"/>
                <a:cs typeface="Times New Roman" pitchFamily="18" charset="0"/>
              </a:rPr>
              <a:t/>
            </a:r>
            <a:br>
              <a:rPr lang="tr-TR" sz="2400" dirty="0">
                <a:latin typeface="Times New Roman" pitchFamily="18" charset="0"/>
                <a:cs typeface="Times New Roman" pitchFamily="18" charset="0"/>
              </a:rPr>
            </a:br>
            <a:r>
              <a:rPr lang="tr-TR" sz="2400" dirty="0" smtClean="0">
                <a:latin typeface="Times New Roman" pitchFamily="18" charset="0"/>
                <a:cs typeface="Times New Roman" pitchFamily="18" charset="0"/>
              </a:rPr>
              <a:t/>
            </a:r>
            <a:br>
              <a:rPr lang="tr-TR" sz="2400" dirty="0" smtClean="0">
                <a:latin typeface="Times New Roman" pitchFamily="18" charset="0"/>
                <a:cs typeface="Times New Roman" pitchFamily="18" charset="0"/>
              </a:rPr>
            </a:br>
            <a:r>
              <a:rPr lang="tr-TR" sz="2400" dirty="0" smtClean="0">
                <a:latin typeface="Times New Roman" pitchFamily="18" charset="0"/>
                <a:cs typeface="Times New Roman" pitchFamily="18" charset="0"/>
              </a:rPr>
              <a:t/>
            </a:r>
            <a:br>
              <a:rPr lang="tr-TR" sz="2400" dirty="0" smtClean="0">
                <a:latin typeface="Times New Roman" pitchFamily="18" charset="0"/>
                <a:cs typeface="Times New Roman" pitchFamily="18" charset="0"/>
              </a:rPr>
            </a:br>
            <a:r>
              <a:rPr lang="tr-TR" sz="2400" dirty="0" smtClean="0">
                <a:latin typeface="Times New Roman" pitchFamily="18" charset="0"/>
                <a:cs typeface="Times New Roman" pitchFamily="18" charset="0"/>
              </a:rPr>
              <a:t/>
            </a:r>
            <a:br>
              <a:rPr lang="tr-TR" sz="2400" dirty="0" smtClean="0">
                <a:latin typeface="Times New Roman" pitchFamily="18" charset="0"/>
                <a:cs typeface="Times New Roman" pitchFamily="18" charset="0"/>
              </a:rPr>
            </a:br>
            <a:r>
              <a:rPr lang="tr-TR" sz="2400" dirty="0" smtClean="0">
                <a:latin typeface="Times New Roman" pitchFamily="18" charset="0"/>
                <a:cs typeface="Times New Roman" pitchFamily="18" charset="0"/>
              </a:rPr>
              <a:t/>
            </a:r>
            <a:br>
              <a:rPr lang="tr-TR" sz="2400" dirty="0" smtClean="0">
                <a:latin typeface="Times New Roman" pitchFamily="18" charset="0"/>
                <a:cs typeface="Times New Roman" pitchFamily="18" charset="0"/>
              </a:rPr>
            </a:br>
            <a:r>
              <a:rPr lang="tr-TR" sz="2400" dirty="0">
                <a:latin typeface="Times New Roman" pitchFamily="18" charset="0"/>
                <a:cs typeface="Times New Roman" pitchFamily="18" charset="0"/>
              </a:rPr>
              <a:t/>
            </a:r>
            <a:br>
              <a:rPr lang="tr-TR" sz="2400" dirty="0">
                <a:latin typeface="Times New Roman" pitchFamily="18" charset="0"/>
                <a:cs typeface="Times New Roman" pitchFamily="18" charset="0"/>
              </a:rPr>
            </a:br>
            <a:r>
              <a:rPr lang="tr-TR" sz="2400" dirty="0" smtClean="0">
                <a:latin typeface="Times New Roman" pitchFamily="18" charset="0"/>
                <a:cs typeface="Times New Roman" pitchFamily="18" charset="0"/>
              </a:rPr>
              <a:t/>
            </a:r>
            <a:br>
              <a:rPr lang="tr-TR" sz="2400" dirty="0" smtClean="0">
                <a:latin typeface="Times New Roman" pitchFamily="18" charset="0"/>
                <a:cs typeface="Times New Roman" pitchFamily="18" charset="0"/>
              </a:rPr>
            </a:br>
            <a:r>
              <a:rPr lang="tr-TR" sz="2400" dirty="0">
                <a:latin typeface="Times New Roman" pitchFamily="18" charset="0"/>
                <a:cs typeface="Times New Roman" pitchFamily="18" charset="0"/>
              </a:rPr>
              <a:t/>
            </a:r>
            <a:br>
              <a:rPr lang="tr-TR" sz="2400" dirty="0">
                <a:latin typeface="Times New Roman" pitchFamily="18" charset="0"/>
                <a:cs typeface="Times New Roman" pitchFamily="18" charset="0"/>
              </a:rPr>
            </a:br>
            <a:r>
              <a:rPr lang="tr-TR" sz="2400" dirty="0" smtClean="0">
                <a:latin typeface="Times New Roman" pitchFamily="18" charset="0"/>
                <a:cs typeface="Times New Roman" pitchFamily="18" charset="0"/>
              </a:rPr>
              <a:t/>
            </a:r>
            <a:br>
              <a:rPr lang="tr-TR" sz="2400" dirty="0" smtClean="0">
                <a:latin typeface="Times New Roman" pitchFamily="18" charset="0"/>
                <a:cs typeface="Times New Roman" pitchFamily="18" charset="0"/>
              </a:rPr>
            </a:br>
            <a:r>
              <a:rPr lang="tr-TR" sz="2400" dirty="0">
                <a:latin typeface="Times New Roman" pitchFamily="18" charset="0"/>
                <a:cs typeface="Times New Roman" pitchFamily="18" charset="0"/>
              </a:rPr>
              <a:t/>
            </a:r>
            <a:br>
              <a:rPr lang="tr-TR" sz="2400" dirty="0">
                <a:latin typeface="Times New Roman" pitchFamily="18" charset="0"/>
                <a:cs typeface="Times New Roman" pitchFamily="18" charset="0"/>
              </a:rPr>
            </a:b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3038967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14497260"/>
              </p:ext>
            </p:extLst>
          </p:nvPr>
        </p:nvGraphicFramePr>
        <p:xfrm>
          <a:off x="0" y="0"/>
          <a:ext cx="9144000" cy="6949574"/>
        </p:xfrm>
        <a:graphic>
          <a:graphicData uri="http://schemas.openxmlformats.org/drawingml/2006/table">
            <a:tbl>
              <a:tblPr firstRow="1" bandRow="1">
                <a:tableStyleId>{5C22544A-7EE6-4342-B048-85BDC9FD1C3A}</a:tableStyleId>
              </a:tblPr>
              <a:tblGrid>
                <a:gridCol w="9144000"/>
              </a:tblGrid>
              <a:tr h="2420888">
                <a:tc>
                  <a:txBody>
                    <a:bodyPr/>
                    <a:lstStyle/>
                    <a:p>
                      <a:pPr marL="0" indent="0" algn="just">
                        <a:lnSpc>
                          <a:spcPct val="120000"/>
                        </a:lnSpc>
                        <a:buNone/>
                      </a:pPr>
                      <a:r>
                        <a:rPr lang="tr-TR" sz="1400" dirty="0" smtClean="0">
                          <a:solidFill>
                            <a:srgbClr val="002060"/>
                          </a:solidFill>
                          <a:latin typeface="Times New Roman" pitchFamily="18" charset="0"/>
                          <a:cs typeface="Times New Roman" pitchFamily="18" charset="0"/>
                        </a:rPr>
                        <a:t>Genel Zihinsel Yetenek Alanında Bireysel Değerlendirme </a:t>
                      </a:r>
                    </a:p>
                    <a:p>
                      <a:pPr algn="just">
                        <a:lnSpc>
                          <a:spcPct val="100000"/>
                        </a:lnSpc>
                      </a:pPr>
                      <a:endParaRPr lang="tr-TR" sz="1400" b="0" dirty="0" smtClean="0">
                        <a:solidFill>
                          <a:schemeClr val="tx1"/>
                        </a:solidFill>
                        <a:latin typeface="Times New Roman" pitchFamily="18" charset="0"/>
                        <a:cs typeface="Times New Roman" pitchFamily="18" charset="0"/>
                      </a:endParaRPr>
                    </a:p>
                    <a:p>
                      <a:pPr algn="just">
                        <a:lnSpc>
                          <a:spcPct val="100000"/>
                        </a:lnSpc>
                      </a:pPr>
                      <a:r>
                        <a:rPr lang="tr-TR" sz="1400" b="0" dirty="0" smtClean="0">
                          <a:solidFill>
                            <a:schemeClr val="tx1"/>
                          </a:solidFill>
                          <a:latin typeface="Times New Roman" pitchFamily="18" charset="0"/>
                          <a:cs typeface="Times New Roman" pitchFamily="18" charset="0"/>
                        </a:rPr>
                        <a:t>Genel Zihinsel Yetenek alanında bireysel değerlendirmeye hak kazanan öğrencilerin randevu bilgileri 27 Mart 2018 tarihinden itibaren e-okul sisteminde yayımlanacak ve öğrenci velisine okul müdürlüğü tarafından bildirilecektir.</a:t>
                      </a:r>
                    </a:p>
                    <a:p>
                      <a:pPr algn="just">
                        <a:lnSpc>
                          <a:spcPct val="100000"/>
                        </a:lnSpc>
                      </a:pPr>
                      <a:r>
                        <a:rPr lang="tr-TR" sz="1400" b="0" dirty="0" smtClean="0">
                          <a:solidFill>
                            <a:schemeClr val="tx1"/>
                          </a:solidFill>
                          <a:latin typeface="Times New Roman" pitchFamily="18" charset="0"/>
                          <a:cs typeface="Times New Roman" pitchFamily="18" charset="0"/>
                        </a:rPr>
                        <a:t>Bireysel değerlendirmeler 02 Nisan 2018 tarihinde başlayıp 08 Haziran 2018 tarihinde tamamlanacak şekilde planlanacaktır.</a:t>
                      </a:r>
                    </a:p>
                    <a:p>
                      <a:pPr algn="just">
                        <a:lnSpc>
                          <a:spcPct val="100000"/>
                        </a:lnSpc>
                      </a:pPr>
                      <a:r>
                        <a:rPr lang="tr-TR" sz="1400" b="0" dirty="0" smtClean="0">
                          <a:solidFill>
                            <a:schemeClr val="tx1"/>
                          </a:solidFill>
                          <a:latin typeface="Times New Roman" pitchFamily="18" charset="0"/>
                          <a:cs typeface="Times New Roman" pitchFamily="18" charset="0"/>
                        </a:rPr>
                        <a:t>Genel zihinsel yetenek alanında yapılacak bireysel değerlendirmelerin sonuçları değerlendirmeyi yapan uzman tarafından aynı gün içinde sisteme girilecektir.</a:t>
                      </a:r>
                    </a:p>
                    <a:p>
                      <a:pPr marL="0" indent="0" algn="just">
                        <a:lnSpc>
                          <a:spcPct val="120000"/>
                        </a:lnSpc>
                        <a:buNone/>
                      </a:pPr>
                      <a:endParaRPr lang="tr-TR" sz="1400" b="0" dirty="0" smtClean="0">
                        <a:solidFill>
                          <a:schemeClr val="tx1"/>
                        </a:solidFill>
                        <a:latin typeface="Times New Roman" pitchFamily="18" charset="0"/>
                        <a:cs typeface="Times New Roman" pitchFamily="18" charset="0"/>
                      </a:endParaRPr>
                    </a:p>
                    <a:p>
                      <a:endParaRPr lang="tr-TR" sz="1400" dirty="0"/>
                    </a:p>
                  </a:txBody>
                  <a:tcPr/>
                </a:tc>
              </a:tr>
              <a:tr h="2533332">
                <a:tc>
                  <a:txBody>
                    <a:bodyPr/>
                    <a:lstStyle/>
                    <a:p>
                      <a:pPr marL="0" indent="0">
                        <a:lnSpc>
                          <a:spcPct val="120000"/>
                        </a:lnSpc>
                        <a:buNone/>
                      </a:pPr>
                      <a:r>
                        <a:rPr lang="tr-TR" sz="1400" b="1" dirty="0" smtClean="0">
                          <a:solidFill>
                            <a:srgbClr val="002060"/>
                          </a:solidFill>
                          <a:latin typeface="Times New Roman" pitchFamily="18" charset="0"/>
                          <a:cs typeface="Times New Roman" pitchFamily="18" charset="0"/>
                        </a:rPr>
                        <a:t>Resim Yetenek Alanında Bireysel Değerlendirme </a:t>
                      </a:r>
                    </a:p>
                    <a:p>
                      <a:pPr marL="0" indent="0">
                        <a:lnSpc>
                          <a:spcPct val="120000"/>
                        </a:lnSpc>
                        <a:buNone/>
                      </a:pPr>
                      <a:endParaRPr lang="tr-TR" sz="1400" dirty="0" smtClean="0">
                        <a:solidFill>
                          <a:srgbClr val="002060"/>
                        </a:solidFill>
                        <a:latin typeface="Times New Roman" pitchFamily="18" charset="0"/>
                        <a:cs typeface="Times New Roman" pitchFamily="18" charset="0"/>
                      </a:endParaRPr>
                    </a:p>
                    <a:p>
                      <a:pPr algn="just">
                        <a:lnSpc>
                          <a:spcPct val="100000"/>
                        </a:lnSpc>
                      </a:pPr>
                      <a:r>
                        <a:rPr lang="tr-TR" sz="1400" dirty="0" smtClean="0">
                          <a:latin typeface="Times New Roman" pitchFamily="18" charset="0"/>
                          <a:cs typeface="Times New Roman" pitchFamily="18" charset="0"/>
                        </a:rPr>
                        <a:t>Resim Yetenek alanında bireysel değerlendirmeye hak kazanan öğrencilerin randevu bilgileri 27 Mart 2018 tarihinden itibaren e-okul sisteminde yayımlanacak ve öğrenci velisine okul müdürlüğü tarafından bildirilecektir.</a:t>
                      </a:r>
                    </a:p>
                    <a:p>
                      <a:pPr algn="just">
                        <a:lnSpc>
                          <a:spcPct val="100000"/>
                        </a:lnSpc>
                      </a:pPr>
                      <a:r>
                        <a:rPr lang="tr-TR" sz="1400" dirty="0" smtClean="0">
                          <a:latin typeface="Times New Roman" pitchFamily="18" charset="0"/>
                          <a:cs typeface="Times New Roman" pitchFamily="18" charset="0"/>
                        </a:rPr>
                        <a:t>Resim yetenek alanında bireysel değerlendirmeler Genel Müdürlük tarafından illere resmi yazı ile bildirilen tarihlerde merkezi olarak yapılacaktır.</a:t>
                      </a:r>
                    </a:p>
                    <a:p>
                      <a:pPr algn="just">
                        <a:lnSpc>
                          <a:spcPct val="100000"/>
                        </a:lnSpc>
                      </a:pPr>
                      <a:r>
                        <a:rPr lang="tr-TR" sz="1400" dirty="0" smtClean="0">
                          <a:latin typeface="Times New Roman" pitchFamily="18" charset="0"/>
                          <a:cs typeface="Times New Roman" pitchFamily="18" charset="0"/>
                        </a:rPr>
                        <a:t>Değerlendirme sonuçları görsel sanatlar /beceri komisyonu tarafından MEBBİS üzerinden girilecektir.</a:t>
                      </a:r>
                    </a:p>
                    <a:p>
                      <a:pPr algn="just"/>
                      <a:endParaRPr lang="tr-TR" sz="1400" dirty="0"/>
                    </a:p>
                  </a:txBody>
                  <a:tcPr/>
                </a:tc>
              </a:tr>
              <a:tr h="1995354">
                <a:tc>
                  <a:txBody>
                    <a:bodyPr/>
                    <a:lstStyle/>
                    <a:p>
                      <a:r>
                        <a:rPr lang="tr-TR" sz="1400" b="1" dirty="0" smtClean="0">
                          <a:solidFill>
                            <a:srgbClr val="002060"/>
                          </a:solidFill>
                          <a:latin typeface="Times New Roman" pitchFamily="18" charset="0"/>
                          <a:cs typeface="Times New Roman" pitchFamily="18" charset="0"/>
                        </a:rPr>
                        <a:t>Müzik Yetenek Alanında Bireysel Değerlendirme </a:t>
                      </a:r>
                    </a:p>
                    <a:p>
                      <a:endParaRPr lang="tr-TR" sz="1400" b="1" dirty="0" smtClean="0">
                        <a:solidFill>
                          <a:srgbClr val="002060"/>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Müzik</a:t>
                      </a:r>
                      <a:r>
                        <a:rPr lang="tr-TR" sz="1400" baseline="0" dirty="0" smtClean="0">
                          <a:latin typeface="Times New Roman" pitchFamily="18" charset="0"/>
                          <a:cs typeface="Times New Roman" pitchFamily="18" charset="0"/>
                        </a:rPr>
                        <a:t> </a:t>
                      </a:r>
                      <a:r>
                        <a:rPr lang="tr-TR" sz="1400" dirty="0" smtClean="0">
                          <a:latin typeface="Times New Roman" pitchFamily="18" charset="0"/>
                          <a:cs typeface="Times New Roman" pitchFamily="18" charset="0"/>
                        </a:rPr>
                        <a:t>Yetenek alanında bireysel değerlendirmeye hak kazanan öğrencilerin randevu bilgileri 27 Mart 2018 tarihinden itibaren e-okul sisteminde yayımlanacak ve öğrenci velisine okul müdürlüğü tarafından bildirilecektir.</a:t>
                      </a:r>
                    </a:p>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solidFill>
                            <a:schemeClr val="tx1"/>
                          </a:solidFill>
                          <a:latin typeface="Times New Roman" pitchFamily="18" charset="0"/>
                          <a:cs typeface="Times New Roman" pitchFamily="18" charset="0"/>
                        </a:rPr>
                        <a:t>Müzik yetenek alanında bireysel</a:t>
                      </a:r>
                      <a:r>
                        <a:rPr lang="tr-TR" sz="1400" baseline="0" dirty="0" smtClean="0">
                          <a:solidFill>
                            <a:schemeClr val="tx1"/>
                          </a:solidFill>
                          <a:latin typeface="Times New Roman" pitchFamily="18" charset="0"/>
                          <a:cs typeface="Times New Roman" pitchFamily="18" charset="0"/>
                        </a:rPr>
                        <a:t> değerlendirmeler </a:t>
                      </a:r>
                      <a:r>
                        <a:rPr lang="tr-TR" sz="1400" b="0" dirty="0" err="1" smtClean="0">
                          <a:solidFill>
                            <a:schemeClr val="tx1"/>
                          </a:solidFill>
                          <a:latin typeface="Times New Roman" pitchFamily="18" charset="0"/>
                          <a:cs typeface="Times New Roman" pitchFamily="18" charset="0"/>
                        </a:rPr>
                        <a:t>değerlendirmeler</a:t>
                      </a:r>
                      <a:r>
                        <a:rPr lang="tr-TR" sz="1400" b="0" dirty="0" smtClean="0">
                          <a:solidFill>
                            <a:schemeClr val="tx1"/>
                          </a:solidFill>
                          <a:latin typeface="Times New Roman" pitchFamily="18" charset="0"/>
                          <a:cs typeface="Times New Roman" pitchFamily="18" charset="0"/>
                        </a:rPr>
                        <a:t> 02 Nisan 2018 tarihinde başlayıp 08 Haziran 2018 tarihinde tamamlanacak şekilde planlanacaktır.</a:t>
                      </a:r>
                    </a:p>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latin typeface="Times New Roman" pitchFamily="18" charset="0"/>
                          <a:cs typeface="Times New Roman" pitchFamily="18" charset="0"/>
                        </a:rPr>
                        <a:t>Değerlendirme sonuçları müz</a:t>
                      </a:r>
                      <a:r>
                        <a:rPr lang="tr-TR" sz="1400" baseline="0" dirty="0" smtClean="0">
                          <a:latin typeface="Times New Roman" pitchFamily="18" charset="0"/>
                          <a:cs typeface="Times New Roman" pitchFamily="18" charset="0"/>
                        </a:rPr>
                        <a:t>ik yetenek </a:t>
                      </a:r>
                      <a:r>
                        <a:rPr lang="tr-TR" sz="1400" dirty="0" smtClean="0">
                          <a:latin typeface="Times New Roman" pitchFamily="18" charset="0"/>
                          <a:cs typeface="Times New Roman" pitchFamily="18" charset="0"/>
                        </a:rPr>
                        <a:t>/beceri komisyonu tarafından MEBBİS üzerinden girilecektir</a:t>
                      </a:r>
                      <a:endParaRPr lang="tr-TR" sz="1400" b="0" dirty="0" smtClean="0">
                        <a:solidFill>
                          <a:schemeClr val="tx1"/>
                        </a:solidFill>
                        <a:latin typeface="Times New Roman" pitchFamily="18" charset="0"/>
                        <a:cs typeface="Times New Roman" pitchFamily="18" charset="0"/>
                      </a:endParaRPr>
                    </a:p>
                    <a:p>
                      <a:endParaRPr lang="tr-TR" sz="1400" dirty="0">
                        <a:solidFill>
                          <a:srgbClr val="002060"/>
                        </a:solidFill>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040425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1340768"/>
            <a:ext cx="8820472" cy="4831431"/>
          </a:xfrm>
        </p:spPr>
        <p:txBody>
          <a:bodyPr>
            <a:normAutofit/>
          </a:bodyPr>
          <a:lstStyle/>
          <a:p>
            <a:endParaRPr lang="tr-TR" sz="1600" dirty="0" smtClean="0">
              <a:latin typeface="Times New Roman" pitchFamily="18" charset="0"/>
              <a:cs typeface="Times New Roman" pitchFamily="18" charset="0"/>
            </a:endParaRPr>
          </a:p>
          <a:p>
            <a:endParaRPr lang="tr-TR" sz="1600" dirty="0">
              <a:latin typeface="Times New Roman" pitchFamily="18" charset="0"/>
              <a:cs typeface="Times New Roman" pitchFamily="18" charset="0"/>
            </a:endParaRPr>
          </a:p>
          <a:p>
            <a:endParaRPr lang="tr-TR" sz="1600" dirty="0" smtClean="0">
              <a:latin typeface="Times New Roman" pitchFamily="18" charset="0"/>
              <a:cs typeface="Times New Roman" pitchFamily="18" charset="0"/>
            </a:endParaRPr>
          </a:p>
          <a:p>
            <a:endParaRPr lang="tr-TR" sz="1600" dirty="0">
              <a:latin typeface="Times New Roman" pitchFamily="18" charset="0"/>
              <a:cs typeface="Times New Roman" pitchFamily="18" charset="0"/>
            </a:endParaRPr>
          </a:p>
          <a:p>
            <a:endParaRPr lang="tr-TR" sz="1600" dirty="0" smtClean="0">
              <a:latin typeface="Times New Roman" pitchFamily="18" charset="0"/>
              <a:cs typeface="Times New Roman" pitchFamily="18" charset="0"/>
            </a:endParaRPr>
          </a:p>
          <a:p>
            <a:r>
              <a:rPr lang="tr-TR" sz="1600" dirty="0" smtClean="0">
                <a:latin typeface="Times New Roman" pitchFamily="18" charset="0"/>
                <a:cs typeface="Times New Roman" pitchFamily="18" charset="0"/>
              </a:rPr>
              <a:t>Bilim  ve sanat merkezlerine yerleştirme sonuçları </a:t>
            </a:r>
            <a:r>
              <a:rPr lang="tr-TR" sz="1600" u="sng" dirty="0" smtClean="0">
                <a:solidFill>
                  <a:srgbClr val="FF0000"/>
                </a:solidFill>
                <a:latin typeface="Times New Roman" pitchFamily="18" charset="0"/>
                <a:cs typeface="Times New Roman" pitchFamily="18" charset="0"/>
              </a:rPr>
              <a:t>20 Haziran 2018 </a:t>
            </a:r>
            <a:r>
              <a:rPr lang="tr-TR" sz="1600" dirty="0" smtClean="0">
                <a:latin typeface="Times New Roman" pitchFamily="18" charset="0"/>
                <a:cs typeface="Times New Roman" pitchFamily="18" charset="0"/>
              </a:rPr>
              <a:t>tarihinde www. meb.gov.tr adresinden açıklanacaktır.</a:t>
            </a:r>
          </a:p>
          <a:p>
            <a:r>
              <a:rPr lang="tr-TR" sz="1600" dirty="0" smtClean="0">
                <a:latin typeface="Times New Roman" pitchFamily="18" charset="0"/>
                <a:cs typeface="Times New Roman" pitchFamily="18" charset="0"/>
              </a:rPr>
              <a:t>Bilim ve sanat merkezlerine yerleşmeye hak kazanan  öğrenciler </a:t>
            </a:r>
            <a:r>
              <a:rPr lang="tr-TR" sz="1600" u="sng" dirty="0" smtClean="0">
                <a:solidFill>
                  <a:srgbClr val="FF0000"/>
                </a:solidFill>
                <a:latin typeface="Times New Roman" pitchFamily="18" charset="0"/>
                <a:cs typeface="Times New Roman" pitchFamily="18" charset="0"/>
              </a:rPr>
              <a:t>16 Temmuz -31 Ağustos 2018 </a:t>
            </a:r>
            <a:r>
              <a:rPr lang="tr-TR" sz="1600" dirty="0" smtClean="0">
                <a:latin typeface="Times New Roman" pitchFamily="18" charset="0"/>
                <a:cs typeface="Times New Roman" pitchFamily="18" charset="0"/>
              </a:rPr>
              <a:t>tarihleri arasında bilim ve sanat merkezine kayıtlarını yaptıracaklardır.</a:t>
            </a:r>
          </a:p>
          <a:p>
            <a:pPr>
              <a:buFont typeface="Wingdings" pitchFamily="2" charset="2"/>
              <a:buChar char="Ø"/>
            </a:pPr>
            <a:r>
              <a:rPr lang="tr-TR" sz="1600" b="1" dirty="0" smtClean="0">
                <a:solidFill>
                  <a:srgbClr val="002060"/>
                </a:solidFill>
                <a:latin typeface="Times New Roman" pitchFamily="18" charset="0"/>
                <a:cs typeface="Times New Roman" pitchFamily="18" charset="0"/>
              </a:rPr>
              <a:t>Sınav İtirazları </a:t>
            </a:r>
          </a:p>
          <a:p>
            <a:pPr marL="0" indent="0">
              <a:buNone/>
            </a:pPr>
            <a:r>
              <a:rPr lang="tr-TR" sz="1600" dirty="0" smtClean="0">
                <a:solidFill>
                  <a:schemeClr val="tx1"/>
                </a:solidFill>
                <a:latin typeface="Times New Roman" pitchFamily="18" charset="0"/>
                <a:cs typeface="Times New Roman" pitchFamily="18" charset="0"/>
              </a:rPr>
              <a:t>Tablet bilgisayar ile yapılan grup tarama sonuçlarına itirazlar 12-16 Mart 2018 tarihleri arasında belirtilen bankalardan herhangi birine 20 </a:t>
            </a:r>
            <a:r>
              <a:rPr lang="tr-TR" sz="1600" dirty="0" err="1" smtClean="0">
                <a:solidFill>
                  <a:schemeClr val="tx1"/>
                </a:solidFill>
                <a:latin typeface="Times New Roman" pitchFamily="18" charset="0"/>
                <a:cs typeface="Times New Roman" pitchFamily="18" charset="0"/>
              </a:rPr>
              <a:t>tl</a:t>
            </a:r>
            <a:r>
              <a:rPr lang="tr-TR" sz="1600" dirty="0" smtClean="0">
                <a:solidFill>
                  <a:schemeClr val="tx1"/>
                </a:solidFill>
                <a:latin typeface="Times New Roman" pitchFamily="18" charset="0"/>
                <a:cs typeface="Times New Roman" pitchFamily="18" charset="0"/>
              </a:rPr>
              <a:t> yatırılarak öğrenci velisi tarafından </a:t>
            </a:r>
            <a:r>
              <a:rPr lang="tr-TR" sz="1600" dirty="0" smtClean="0">
                <a:solidFill>
                  <a:srgbClr val="FF0000"/>
                </a:solidFill>
                <a:latin typeface="Times New Roman" pitchFamily="18" charset="0"/>
                <a:cs typeface="Times New Roman" pitchFamily="18" charset="0"/>
              </a:rPr>
              <a:t>http:/esinav.meb.gov.tr/</a:t>
            </a:r>
            <a:r>
              <a:rPr lang="tr-TR" sz="1600" dirty="0" smtClean="0">
                <a:solidFill>
                  <a:schemeClr val="tx1"/>
                </a:solidFill>
                <a:latin typeface="Times New Roman" pitchFamily="18" charset="0"/>
                <a:cs typeface="Times New Roman" pitchFamily="18" charset="0"/>
              </a:rPr>
              <a:t> adresinden yapılacaktır.</a:t>
            </a:r>
          </a:p>
          <a:p>
            <a:pPr marL="0" indent="0">
              <a:buNone/>
            </a:pPr>
            <a:r>
              <a:rPr lang="tr-TR" sz="1600" dirty="0" smtClean="0">
                <a:solidFill>
                  <a:schemeClr val="tx1"/>
                </a:solidFill>
                <a:latin typeface="Times New Roman" pitchFamily="18" charset="0"/>
                <a:cs typeface="Times New Roman" pitchFamily="18" charset="0"/>
              </a:rPr>
              <a:t>Bireysel değerlendirme ilişkin itirazlar sonuçların yayımlanmasında itibaren 21-27 Haziran 2018 tarihleri arasında öğrenci velisi tarafından </a:t>
            </a:r>
            <a:r>
              <a:rPr lang="tr-TR" sz="1600" dirty="0">
                <a:solidFill>
                  <a:schemeClr val="tx1"/>
                </a:solidFill>
                <a:latin typeface="Times New Roman" pitchFamily="18" charset="0"/>
                <a:cs typeface="Times New Roman" pitchFamily="18" charset="0"/>
              </a:rPr>
              <a:t>İ</a:t>
            </a:r>
            <a:r>
              <a:rPr lang="tr-TR" sz="1600" dirty="0" smtClean="0">
                <a:solidFill>
                  <a:schemeClr val="tx1"/>
                </a:solidFill>
                <a:latin typeface="Times New Roman" pitchFamily="18" charset="0"/>
                <a:cs typeface="Times New Roman" pitchFamily="18" charset="0"/>
              </a:rPr>
              <a:t>l Milli Eğitim Müdürlükleri il tanılama sınav komisyonuna yapılacaktır.</a:t>
            </a:r>
            <a:endParaRPr lang="tr-TR" sz="1600" dirty="0">
              <a:latin typeface="Times New Roman" pitchFamily="18" charset="0"/>
              <a:cs typeface="Times New Roman" pitchFamily="18" charset="0"/>
            </a:endParaRPr>
          </a:p>
          <a:p>
            <a:endParaRPr lang="tr-TR" sz="1600" dirty="0" smtClean="0">
              <a:latin typeface="Times New Roman" pitchFamily="18" charset="0"/>
              <a:cs typeface="Times New Roman" pitchFamily="18" charset="0"/>
            </a:endParaRPr>
          </a:p>
          <a:p>
            <a:endParaRPr lang="tr-TR" sz="1600" dirty="0">
              <a:latin typeface="Times New Roman" pitchFamily="18" charset="0"/>
              <a:cs typeface="Times New Roman" pitchFamily="18" charset="0"/>
            </a:endParaRPr>
          </a:p>
          <a:p>
            <a:endParaRPr lang="tr-TR" sz="1600" dirty="0" smtClean="0">
              <a:latin typeface="Times New Roman" pitchFamily="18" charset="0"/>
              <a:cs typeface="Times New Roman" pitchFamily="18" charset="0"/>
            </a:endParaRPr>
          </a:p>
          <a:p>
            <a:endParaRPr lang="tr-TR" sz="1600" dirty="0">
              <a:latin typeface="Times New Roman" pitchFamily="18" charset="0"/>
              <a:cs typeface="Times New Roman" pitchFamily="18" charset="0"/>
            </a:endParaRPr>
          </a:p>
          <a:p>
            <a:endParaRPr lang="tr-TR" sz="1600" dirty="0" smtClean="0">
              <a:latin typeface="Times New Roman" pitchFamily="18" charset="0"/>
              <a:cs typeface="Times New Roman" pitchFamily="18" charset="0"/>
            </a:endParaRPr>
          </a:p>
          <a:p>
            <a:endParaRPr lang="tr-TR" sz="1600" dirty="0">
              <a:latin typeface="Times New Roman" pitchFamily="18" charset="0"/>
              <a:cs typeface="Times New Roman" pitchFamily="18" charset="0"/>
            </a:endParaRPr>
          </a:p>
        </p:txBody>
      </p:sp>
      <p:sp>
        <p:nvSpPr>
          <p:cNvPr id="3" name="Başlık 2"/>
          <p:cNvSpPr>
            <a:spLocks noGrp="1"/>
          </p:cNvSpPr>
          <p:nvPr>
            <p:ph type="title"/>
          </p:nvPr>
        </p:nvSpPr>
        <p:spPr>
          <a:xfrm>
            <a:off x="251520" y="457200"/>
            <a:ext cx="8496944" cy="523528"/>
          </a:xfrm>
        </p:spPr>
        <p:txBody>
          <a:bodyPr/>
          <a:lstStyle/>
          <a:p>
            <a:r>
              <a:rPr lang="tr-TR" dirty="0" smtClean="0">
                <a:latin typeface="Times New Roman" pitchFamily="18" charset="0"/>
                <a:cs typeface="Times New Roman" pitchFamily="18" charset="0"/>
              </a:rPr>
              <a:t>Bilim Sanat Merkezlerine Yerleştirme ve Kayıt İşleml</a:t>
            </a:r>
            <a:r>
              <a:rPr lang="tr-TR" dirty="0" smtClean="0"/>
              <a:t>eri</a:t>
            </a:r>
            <a:endParaRPr lang="tr-TR" dirty="0"/>
          </a:p>
        </p:txBody>
      </p:sp>
    </p:spTree>
    <p:extLst>
      <p:ext uri="{BB962C8B-B14F-4D97-AF65-F5344CB8AC3E}">
        <p14:creationId xmlns:p14="http://schemas.microsoft.com/office/powerpoint/2010/main" val="1675488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576571712"/>
              </p:ext>
            </p:extLst>
          </p:nvPr>
        </p:nvGraphicFramePr>
        <p:xfrm>
          <a:off x="13053" y="44622"/>
          <a:ext cx="9139160" cy="10054484"/>
        </p:xfrm>
        <a:graphic>
          <a:graphicData uri="http://schemas.openxmlformats.org/drawingml/2006/table">
            <a:tbl>
              <a:tblPr firstRow="1" bandRow="1">
                <a:tableStyleId>{5C22544A-7EE6-4342-B048-85BDC9FD1C3A}</a:tableStyleId>
              </a:tblPr>
              <a:tblGrid>
                <a:gridCol w="4569580"/>
                <a:gridCol w="4569580"/>
              </a:tblGrid>
              <a:tr h="453284">
                <a:tc>
                  <a:txBody>
                    <a:bodyPr/>
                    <a:lstStyle/>
                    <a:p>
                      <a:r>
                        <a:rPr lang="tr-TR" dirty="0" smtClean="0"/>
                        <a:t>TARİH</a:t>
                      </a:r>
                      <a:endParaRPr lang="tr-TR" dirty="0"/>
                    </a:p>
                  </a:txBody>
                  <a:tcPr/>
                </a:tc>
                <a:tc>
                  <a:txBody>
                    <a:bodyPr/>
                    <a:lstStyle/>
                    <a:p>
                      <a:r>
                        <a:rPr lang="tr-TR" dirty="0" smtClean="0"/>
                        <a:t>İŞLEM</a:t>
                      </a:r>
                      <a:endParaRPr lang="tr-TR" dirty="0"/>
                    </a:p>
                  </a:txBody>
                  <a:tcPr/>
                </a:tc>
              </a:tr>
              <a:tr h="453284">
                <a:tc>
                  <a:txBody>
                    <a:bodyPr/>
                    <a:lstStyle/>
                    <a:p>
                      <a:r>
                        <a:rPr lang="tr-TR" dirty="0" smtClean="0"/>
                        <a:t>13.11.2017</a:t>
                      </a:r>
                    </a:p>
                    <a:p>
                      <a:r>
                        <a:rPr lang="tr-TR" dirty="0" smtClean="0"/>
                        <a:t>29.11.2017</a:t>
                      </a:r>
                      <a:endParaRPr lang="tr-TR" dirty="0"/>
                    </a:p>
                  </a:txBody>
                  <a:tcPr/>
                </a:tc>
                <a:tc>
                  <a:txBody>
                    <a:bodyPr/>
                    <a:lstStyle/>
                    <a:p>
                      <a:pPr marL="285750" indent="-285750">
                        <a:buFont typeface="Wingdings" pitchFamily="2" charset="2"/>
                        <a:buChar char="Ø"/>
                      </a:pPr>
                      <a:r>
                        <a:rPr lang="tr-TR" dirty="0" smtClean="0"/>
                        <a:t>Grup tarama giriş ücretlerinin</a:t>
                      </a:r>
                      <a:r>
                        <a:rPr lang="tr-TR" baseline="0" dirty="0" smtClean="0"/>
                        <a:t> banka hesabına yatırılması</a:t>
                      </a:r>
                    </a:p>
                    <a:p>
                      <a:pPr marL="285750" indent="-285750">
                        <a:buFont typeface="Wingdings" pitchFamily="2" charset="2"/>
                        <a:buChar char="Ø"/>
                      </a:pPr>
                      <a:r>
                        <a:rPr lang="tr-TR" baseline="0" dirty="0" smtClean="0"/>
                        <a:t>Gözlem formlarının e-okul sisteminde doldurulması</a:t>
                      </a:r>
                      <a:endParaRPr lang="tr-TR" dirty="0" smtClean="0"/>
                    </a:p>
                  </a:txBody>
                  <a:tcPr/>
                </a:tc>
              </a:tr>
              <a:tr h="453284">
                <a:tc>
                  <a:txBody>
                    <a:bodyPr/>
                    <a:lstStyle/>
                    <a:p>
                      <a:r>
                        <a:rPr lang="tr-TR" dirty="0" smtClean="0"/>
                        <a:t>04.12.2017</a:t>
                      </a:r>
                    </a:p>
                    <a:p>
                      <a:r>
                        <a:rPr lang="tr-TR" dirty="0" smtClean="0"/>
                        <a:t>08.12.2017</a:t>
                      </a:r>
                      <a:endParaRPr lang="tr-TR" dirty="0"/>
                    </a:p>
                  </a:txBody>
                  <a:tcPr/>
                </a:tc>
                <a:tc>
                  <a:txBody>
                    <a:bodyPr/>
                    <a:lstStyle/>
                    <a:p>
                      <a:pPr marL="285750" indent="-285750">
                        <a:buFont typeface="Wingdings" pitchFamily="2" charset="2"/>
                        <a:buChar char="Ø"/>
                      </a:pPr>
                      <a:r>
                        <a:rPr lang="tr-TR" dirty="0" smtClean="0"/>
                        <a:t>Gözlem formu doldurulan</a:t>
                      </a:r>
                      <a:r>
                        <a:rPr lang="tr-TR" baseline="0" dirty="0" smtClean="0"/>
                        <a:t> öğrencilerin www.meb.gov.tr adresinde ilan edilmesi ve gerekli düzeltmelerin yapılması </a:t>
                      </a:r>
                    </a:p>
                  </a:txBody>
                  <a:tcPr/>
                </a:tc>
              </a:tr>
              <a:tr h="453284">
                <a:tc>
                  <a:txBody>
                    <a:bodyPr/>
                    <a:lstStyle/>
                    <a:p>
                      <a:r>
                        <a:rPr lang="tr-TR" dirty="0" smtClean="0"/>
                        <a:t>26.12.2017</a:t>
                      </a:r>
                    </a:p>
                    <a:p>
                      <a:r>
                        <a:rPr lang="tr-TR" dirty="0" smtClean="0"/>
                        <a:t>05.01.2018</a:t>
                      </a:r>
                      <a:endParaRPr lang="tr-TR" dirty="0"/>
                    </a:p>
                  </a:txBody>
                  <a:tcPr/>
                </a:tc>
                <a:tc>
                  <a:txBody>
                    <a:bodyPr/>
                    <a:lstStyle/>
                    <a:p>
                      <a:pPr marL="285750" indent="-285750">
                        <a:buFont typeface="Wingdings" pitchFamily="2" charset="2"/>
                        <a:buChar char="Ø"/>
                      </a:pPr>
                      <a:r>
                        <a:rPr lang="tr-TR" dirty="0" smtClean="0"/>
                        <a:t>Grup tarama uygulamasına</a:t>
                      </a:r>
                      <a:r>
                        <a:rPr lang="tr-TR" baseline="0" dirty="0" smtClean="0"/>
                        <a:t> girecek öğrencilerin giriş belgelerinin e-okul sistemi üzerinden verilmesi </a:t>
                      </a:r>
                      <a:endParaRPr lang="tr-TR" dirty="0"/>
                    </a:p>
                  </a:txBody>
                  <a:tcPr/>
                </a:tc>
              </a:tr>
              <a:tr h="453284">
                <a:tc>
                  <a:txBody>
                    <a:bodyPr/>
                    <a:lstStyle/>
                    <a:p>
                      <a:r>
                        <a:rPr lang="tr-TR" dirty="0" smtClean="0"/>
                        <a:t>06.01.2018</a:t>
                      </a:r>
                    </a:p>
                    <a:p>
                      <a:r>
                        <a:rPr lang="tr-TR" dirty="0" smtClean="0"/>
                        <a:t>04.03.2018</a:t>
                      </a:r>
                      <a:endParaRPr lang="tr-TR" dirty="0"/>
                    </a:p>
                  </a:txBody>
                  <a:tcPr/>
                </a:tc>
                <a:tc>
                  <a:txBody>
                    <a:bodyPr/>
                    <a:lstStyle/>
                    <a:p>
                      <a:pPr marL="285750" indent="-285750">
                        <a:buFont typeface="Wingdings" pitchFamily="2" charset="2"/>
                        <a:buChar char="Ø"/>
                      </a:pPr>
                      <a:r>
                        <a:rPr lang="tr-TR" dirty="0" smtClean="0"/>
                        <a:t>Grup tarama uygulamalarının</a:t>
                      </a:r>
                      <a:r>
                        <a:rPr lang="tr-TR" baseline="0" dirty="0" smtClean="0"/>
                        <a:t> yapılması </a:t>
                      </a:r>
                      <a:endParaRPr lang="tr-TR" dirty="0"/>
                    </a:p>
                  </a:txBody>
                  <a:tcPr/>
                </a:tc>
              </a:tr>
              <a:tr h="453284">
                <a:tc>
                  <a:txBody>
                    <a:bodyPr/>
                    <a:lstStyle/>
                    <a:p>
                      <a:r>
                        <a:rPr lang="tr-TR" dirty="0" smtClean="0"/>
                        <a:t>09.03.2018</a:t>
                      </a:r>
                      <a:endParaRPr lang="tr-TR" dirty="0"/>
                    </a:p>
                  </a:txBody>
                  <a:tcPr/>
                </a:tc>
                <a:tc>
                  <a:txBody>
                    <a:bodyPr/>
                    <a:lstStyle/>
                    <a:p>
                      <a:pPr marL="285750" indent="-285750">
                        <a:buFont typeface="Wingdings" pitchFamily="2" charset="2"/>
                        <a:buChar char="Ø"/>
                      </a:pPr>
                      <a:r>
                        <a:rPr lang="tr-TR" dirty="0" smtClean="0"/>
                        <a:t>Grup tarama uygulama</a:t>
                      </a:r>
                      <a:r>
                        <a:rPr lang="tr-TR" baseline="0" dirty="0" smtClean="0"/>
                        <a:t> sonuçlarının </a:t>
                      </a:r>
                      <a:r>
                        <a:rPr lang="tr-TR" baseline="0" dirty="0" smtClean="0">
                          <a:solidFill>
                            <a:srgbClr val="FF0000"/>
                          </a:solidFill>
                        </a:rPr>
                        <a:t>www.meb.gov.tr</a:t>
                      </a:r>
                      <a:r>
                        <a:rPr lang="tr-TR" baseline="0" dirty="0" smtClean="0"/>
                        <a:t> adresinden ilan edilmesi </a:t>
                      </a:r>
                      <a:endParaRPr lang="tr-TR" dirty="0"/>
                    </a:p>
                  </a:txBody>
                  <a:tcPr/>
                </a:tc>
              </a:tr>
              <a:tr h="453284">
                <a:tc>
                  <a:txBody>
                    <a:bodyPr/>
                    <a:lstStyle/>
                    <a:p>
                      <a:r>
                        <a:rPr lang="tr-TR" dirty="0" smtClean="0"/>
                        <a:t>12.03.2018</a:t>
                      </a:r>
                    </a:p>
                    <a:p>
                      <a:r>
                        <a:rPr lang="tr-TR" dirty="0" smtClean="0"/>
                        <a:t>16.03.2018</a:t>
                      </a:r>
                      <a:endParaRPr lang="tr-TR" dirty="0"/>
                    </a:p>
                  </a:txBody>
                  <a:tcPr/>
                </a:tc>
                <a:tc>
                  <a:txBody>
                    <a:bodyPr/>
                    <a:lstStyle/>
                    <a:p>
                      <a:pPr marL="285750" indent="-285750">
                        <a:buFont typeface="Wingdings" pitchFamily="2" charset="2"/>
                        <a:buChar char="Ø"/>
                      </a:pPr>
                      <a:r>
                        <a:rPr lang="tr-TR" dirty="0" smtClean="0"/>
                        <a:t>Grup</a:t>
                      </a:r>
                      <a:r>
                        <a:rPr lang="tr-TR" baseline="0" dirty="0" smtClean="0"/>
                        <a:t> tarama sonuçlarına itiraz </a:t>
                      </a:r>
                      <a:endParaRPr lang="tr-TR" dirty="0"/>
                    </a:p>
                  </a:txBody>
                  <a:tcPr/>
                </a:tc>
              </a:tr>
              <a:tr h="453284">
                <a:tc>
                  <a:txBody>
                    <a:bodyPr/>
                    <a:lstStyle/>
                    <a:p>
                      <a:r>
                        <a:rPr lang="tr-TR" dirty="0" smtClean="0"/>
                        <a:t>14.03.2018</a:t>
                      </a:r>
                    </a:p>
                    <a:p>
                      <a:r>
                        <a:rPr lang="tr-TR" dirty="0" smtClean="0"/>
                        <a:t>26.03.2018</a:t>
                      </a:r>
                      <a:endParaRPr lang="tr-TR" dirty="0"/>
                    </a:p>
                  </a:txBody>
                  <a:tcPr/>
                </a:tc>
                <a:tc>
                  <a:txBody>
                    <a:bodyPr/>
                    <a:lstStyle/>
                    <a:p>
                      <a:pPr marL="285750" indent="-285750">
                        <a:buFont typeface="Wingdings" pitchFamily="2" charset="2"/>
                        <a:buChar char="Ø"/>
                      </a:pPr>
                      <a:r>
                        <a:rPr lang="tr-TR" dirty="0" smtClean="0"/>
                        <a:t>Bireysel</a:t>
                      </a:r>
                      <a:r>
                        <a:rPr lang="tr-TR" baseline="0" dirty="0" smtClean="0"/>
                        <a:t> değerlendirmeye hak kazanan  öğrencilerin randevularının düzenlenmesi </a:t>
                      </a:r>
                      <a:endParaRPr lang="tr-TR" dirty="0"/>
                    </a:p>
                  </a:txBody>
                  <a:tcPr/>
                </a:tc>
              </a:tr>
              <a:tr h="453284">
                <a:tc>
                  <a:txBody>
                    <a:bodyPr/>
                    <a:lstStyle/>
                    <a:p>
                      <a:r>
                        <a:rPr lang="tr-TR" dirty="0" smtClean="0"/>
                        <a:t>27.03.2018</a:t>
                      </a:r>
                      <a:endParaRPr lang="tr-TR" dirty="0"/>
                    </a:p>
                  </a:txBody>
                  <a:tcPr/>
                </a:tc>
                <a:tc>
                  <a:txBody>
                    <a:bodyPr/>
                    <a:lstStyle/>
                    <a:p>
                      <a:pPr marL="285750" indent="-285750">
                        <a:buFont typeface="Wingdings" pitchFamily="2" charset="2"/>
                        <a:buChar char="Ø"/>
                      </a:pPr>
                      <a:r>
                        <a:rPr lang="tr-TR" dirty="0" smtClean="0"/>
                        <a:t>Bireysel değerlendirmeye</a:t>
                      </a:r>
                      <a:r>
                        <a:rPr lang="tr-TR" baseline="0" dirty="0" smtClean="0"/>
                        <a:t> alınacak öğrencileri e-okul sistemi üzerinden giriş belgelerinin verilmesi </a:t>
                      </a:r>
                      <a:endParaRPr lang="tr-TR" dirty="0"/>
                    </a:p>
                  </a:txBody>
                  <a:tcPr/>
                </a:tc>
              </a:tr>
              <a:tr h="453284">
                <a:tc>
                  <a:txBody>
                    <a:bodyPr/>
                    <a:lstStyle/>
                    <a:p>
                      <a:r>
                        <a:rPr lang="tr-TR" dirty="0" smtClean="0"/>
                        <a:t>02.04.2018</a:t>
                      </a:r>
                    </a:p>
                    <a:p>
                      <a:r>
                        <a:rPr lang="tr-TR" dirty="0" smtClean="0"/>
                        <a:t>08.06.2018</a:t>
                      </a:r>
                      <a:endParaRPr lang="tr-TR" dirty="0"/>
                    </a:p>
                  </a:txBody>
                  <a:tcPr/>
                </a:tc>
                <a:tc>
                  <a:txBody>
                    <a:bodyPr/>
                    <a:lstStyle/>
                    <a:p>
                      <a:pPr marL="285750" indent="-285750">
                        <a:buFont typeface="Wingdings" pitchFamily="2" charset="2"/>
                        <a:buChar char="Ø"/>
                      </a:pPr>
                      <a:r>
                        <a:rPr lang="tr-TR" dirty="0" smtClean="0"/>
                        <a:t>Bireysel değerlendirmelerin</a:t>
                      </a:r>
                      <a:r>
                        <a:rPr lang="tr-TR" baseline="0" dirty="0" smtClean="0"/>
                        <a:t> yapılması </a:t>
                      </a:r>
                      <a:endParaRPr lang="tr-TR" dirty="0"/>
                    </a:p>
                  </a:txBody>
                  <a:tcPr/>
                </a:tc>
              </a:tr>
              <a:tr h="453284">
                <a:tc>
                  <a:txBody>
                    <a:bodyPr/>
                    <a:lstStyle/>
                    <a:p>
                      <a:r>
                        <a:rPr lang="tr-TR" dirty="0" smtClean="0"/>
                        <a:t>20.06.2018</a:t>
                      </a:r>
                      <a:endParaRPr lang="tr-TR" dirty="0"/>
                    </a:p>
                  </a:txBody>
                  <a:tcPr/>
                </a:tc>
                <a:tc>
                  <a:txBody>
                    <a:bodyPr/>
                    <a:lstStyle/>
                    <a:p>
                      <a:r>
                        <a:rPr lang="tr-TR" dirty="0" smtClean="0"/>
                        <a:t>Bireysel değerlendirme sonucunda Bilim ve Sanat merkezlerine</a:t>
                      </a:r>
                      <a:r>
                        <a:rPr lang="tr-TR" baseline="0" dirty="0" smtClean="0"/>
                        <a:t> kayıt hakkı kazanan öğrencilerin</a:t>
                      </a:r>
                      <a:r>
                        <a:rPr lang="tr-TR" baseline="0" dirty="0" smtClean="0">
                          <a:solidFill>
                            <a:srgbClr val="FF0000"/>
                          </a:solidFill>
                        </a:rPr>
                        <a:t> www.meb.gov.tr </a:t>
                      </a:r>
                      <a:r>
                        <a:rPr lang="tr-TR" baseline="0" dirty="0" smtClean="0">
                          <a:solidFill>
                            <a:schemeClr val="tx1"/>
                          </a:solidFill>
                        </a:rPr>
                        <a:t>adresinden duyurulması </a:t>
                      </a:r>
                      <a:endParaRPr lang="tr-TR" dirty="0">
                        <a:solidFill>
                          <a:schemeClr val="tx1"/>
                        </a:solidFill>
                      </a:endParaRPr>
                    </a:p>
                  </a:txBody>
                  <a:tcPr/>
                </a:tc>
              </a:tr>
              <a:tr h="453284">
                <a:tc>
                  <a:txBody>
                    <a:bodyPr/>
                    <a:lstStyle/>
                    <a:p>
                      <a:r>
                        <a:rPr lang="tr-TR" dirty="0" smtClean="0"/>
                        <a:t>21.06.2018</a:t>
                      </a:r>
                    </a:p>
                    <a:p>
                      <a:r>
                        <a:rPr lang="tr-TR" dirty="0" smtClean="0"/>
                        <a:t>27.06.2018</a:t>
                      </a:r>
                      <a:endParaRPr lang="tr-TR" dirty="0"/>
                    </a:p>
                  </a:txBody>
                  <a:tcPr/>
                </a:tc>
                <a:tc>
                  <a:txBody>
                    <a:bodyPr/>
                    <a:lstStyle/>
                    <a:p>
                      <a:r>
                        <a:rPr lang="tr-TR" dirty="0" smtClean="0"/>
                        <a:t>Bireysel değerlendirme sonuçlarına</a:t>
                      </a:r>
                      <a:r>
                        <a:rPr lang="tr-TR" baseline="0" dirty="0" smtClean="0"/>
                        <a:t> itiraz</a:t>
                      </a:r>
                      <a:endParaRPr lang="tr-TR" dirty="0"/>
                    </a:p>
                  </a:txBody>
                  <a:tcPr/>
                </a:tc>
              </a:tr>
              <a:tr h="453284">
                <a:tc>
                  <a:txBody>
                    <a:bodyPr/>
                    <a:lstStyle/>
                    <a:p>
                      <a:r>
                        <a:rPr lang="tr-TR" dirty="0" smtClean="0"/>
                        <a:t>16.07.2018</a:t>
                      </a:r>
                    </a:p>
                    <a:p>
                      <a:r>
                        <a:rPr lang="tr-TR" dirty="0" smtClean="0"/>
                        <a:t>31.08.2018</a:t>
                      </a:r>
                      <a:endParaRPr lang="tr-TR" dirty="0"/>
                    </a:p>
                  </a:txBody>
                  <a:tcPr/>
                </a:tc>
                <a:tc>
                  <a:txBody>
                    <a:bodyPr/>
                    <a:lstStyle/>
                    <a:p>
                      <a:r>
                        <a:rPr lang="tr-TR" dirty="0" smtClean="0"/>
                        <a:t>Bilim sanat merkezlerine kayıt hakkı kazanan</a:t>
                      </a:r>
                      <a:r>
                        <a:rPr lang="tr-TR" baseline="0" dirty="0" smtClean="0"/>
                        <a:t> öğrencilerin kayıt işlemleri </a:t>
                      </a:r>
                      <a:endParaRPr lang="tr-TR" dirty="0"/>
                    </a:p>
                  </a:txBody>
                  <a:tcPr/>
                </a:tc>
              </a:tr>
            </a:tbl>
          </a:graphicData>
        </a:graphic>
      </p:graphicFrame>
    </p:spTree>
    <p:extLst>
      <p:ext uri="{BB962C8B-B14F-4D97-AF65-F5344CB8AC3E}">
        <p14:creationId xmlns:p14="http://schemas.microsoft.com/office/powerpoint/2010/main" val="361051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30629" y="457200"/>
            <a:ext cx="8617835" cy="6400800"/>
          </a:xfrm>
        </p:spPr>
        <p:txBody>
          <a:bodyPr>
            <a:normAutofit/>
          </a:bodyPr>
          <a:lstStyle/>
          <a:p>
            <a:pPr marL="0" indent="0" algn="ctr">
              <a:buNone/>
            </a:pPr>
            <a:r>
              <a:rPr lang="tr-TR" sz="6000" dirty="0" smtClean="0">
                <a:latin typeface="BatangChe" pitchFamily="49" charset="-127"/>
                <a:ea typeface="BatangChe" pitchFamily="49" charset="-127"/>
              </a:rPr>
              <a:t>TEŞEKKÜRLER</a:t>
            </a:r>
          </a:p>
          <a:p>
            <a:pPr marL="0" indent="0" algn="ctr">
              <a:buNone/>
            </a:pPr>
            <a:endParaRPr lang="tr-TR" sz="3500" dirty="0" smtClean="0">
              <a:latin typeface="BatangChe" pitchFamily="49" charset="-127"/>
              <a:ea typeface="BatangChe" pitchFamily="49" charset="-127"/>
            </a:endParaRPr>
          </a:p>
          <a:p>
            <a:pPr marL="0" indent="0" algn="ctr">
              <a:buNone/>
            </a:pPr>
            <a:endParaRPr lang="tr-TR" sz="3500" dirty="0">
              <a:latin typeface="BatangChe" pitchFamily="49" charset="-127"/>
              <a:ea typeface="BatangChe" pitchFamily="49" charset="-127"/>
            </a:endParaRPr>
          </a:p>
          <a:p>
            <a:pPr marL="0" indent="0" algn="ctr">
              <a:buNone/>
            </a:pPr>
            <a:r>
              <a:rPr lang="tr-TR" sz="3500" dirty="0" smtClean="0">
                <a:latin typeface="BatangChe" pitchFamily="49" charset="-127"/>
                <a:ea typeface="BatangChe" pitchFamily="49" charset="-127"/>
              </a:rPr>
              <a:t>SÖKE REHBERLİK VE ARAŞTIRMA MERKEZİ </a:t>
            </a:r>
          </a:p>
          <a:p>
            <a:endParaRPr lang="tr-TR" sz="6000" dirty="0">
              <a:latin typeface="BatangChe" pitchFamily="49" charset="-127"/>
              <a:ea typeface="BatangChe" pitchFamily="49" charset="-127"/>
            </a:endParaRPr>
          </a:p>
          <a:p>
            <a:endParaRPr lang="tr-TR" sz="6000" dirty="0" smtClean="0">
              <a:latin typeface="Algerian" pitchFamily="82" charset="0"/>
            </a:endParaRPr>
          </a:p>
          <a:p>
            <a:pPr marL="0" indent="0">
              <a:buNone/>
            </a:pPr>
            <a:r>
              <a:rPr lang="tr-TR" sz="6000" dirty="0" smtClean="0">
                <a:latin typeface="Algerian" pitchFamily="82" charset="0"/>
              </a:rPr>
              <a:t> </a:t>
            </a:r>
            <a:endParaRPr lang="tr-TR" sz="6000" dirty="0">
              <a:latin typeface="Algerian" pitchFamily="82" charset="0"/>
            </a:endParaRPr>
          </a:p>
        </p:txBody>
      </p:sp>
    </p:spTree>
    <p:extLst>
      <p:ext uri="{BB962C8B-B14F-4D97-AF65-F5344CB8AC3E}">
        <p14:creationId xmlns:p14="http://schemas.microsoft.com/office/powerpoint/2010/main" val="4006359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bwMode="auto">
          <a:xfrm>
            <a:off x="1773415" y="1508602"/>
            <a:ext cx="3513745" cy="3312368"/>
          </a:xfrm>
          <a:prstGeom prst="ellipse">
            <a:avLst/>
          </a:prstGeom>
          <a:solidFill>
            <a:srgbClr val="FFFF00">
              <a:alpha val="83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lang="tr-TR" dirty="0" smtClean="0">
              <a:latin typeface="Georgia" charset="0"/>
              <a:ea typeface="ヒラギノ明朝 ProN W3" charset="0"/>
              <a:cs typeface="ヒラギノ明朝 ProN W3" charset="0"/>
              <a:sym typeface="Georgia"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tr-TR" dirty="0">
              <a:latin typeface="Georgia" charset="0"/>
              <a:ea typeface="ヒラギノ明朝 ProN W3" charset="0"/>
              <a:cs typeface="ヒラギノ明朝 ProN W3" charset="0"/>
              <a:sym typeface="Georgia" charset="0"/>
            </a:endParaRPr>
          </a:p>
        </p:txBody>
      </p:sp>
      <p:sp>
        <p:nvSpPr>
          <p:cNvPr id="18" name="Oval 17"/>
          <p:cNvSpPr/>
          <p:nvPr/>
        </p:nvSpPr>
        <p:spPr bwMode="auto">
          <a:xfrm>
            <a:off x="3707904" y="1556792"/>
            <a:ext cx="3681828" cy="3312368"/>
          </a:xfrm>
          <a:prstGeom prst="ellipse">
            <a:avLst/>
          </a:prstGeom>
          <a:solidFill>
            <a:srgbClr val="FF0000">
              <a:alpha val="68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Georgia" charset="0"/>
              <a:ea typeface="ヒラギノ明朝 ProN W3" charset="0"/>
              <a:cs typeface="ヒラギノ明朝 ProN W3" charset="0"/>
              <a:sym typeface="Georgia" charset="0"/>
            </a:endParaRPr>
          </a:p>
        </p:txBody>
      </p:sp>
      <p:sp>
        <p:nvSpPr>
          <p:cNvPr id="19" name="Oval 18"/>
          <p:cNvSpPr/>
          <p:nvPr/>
        </p:nvSpPr>
        <p:spPr bwMode="auto">
          <a:xfrm>
            <a:off x="2960075" y="3140968"/>
            <a:ext cx="3637569" cy="3528392"/>
          </a:xfrm>
          <a:prstGeom prst="ellipse">
            <a:avLst/>
          </a:prstGeom>
          <a:solidFill>
            <a:srgbClr val="00B0F0">
              <a:alpha val="57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Georgia" charset="0"/>
              <a:ea typeface="ヒラギノ明朝 ProN W3" charset="0"/>
              <a:cs typeface="ヒラギノ明朝 ProN W3" charset="0"/>
              <a:sym typeface="Georgia" charset="0"/>
            </a:endParaRPr>
          </a:p>
        </p:txBody>
      </p:sp>
      <p:sp>
        <p:nvSpPr>
          <p:cNvPr id="43009" name="1 Başlık"/>
          <p:cNvSpPr>
            <a:spLocks noGrp="1"/>
          </p:cNvSpPr>
          <p:nvPr>
            <p:ph type="title"/>
          </p:nvPr>
        </p:nvSpPr>
        <p:spPr>
          <a:xfrm>
            <a:off x="0" y="276315"/>
            <a:ext cx="8820472" cy="1146175"/>
          </a:xfrm>
        </p:spPr>
        <p:txBody>
          <a:bodyPr/>
          <a:lstStyle/>
          <a:p>
            <a:pPr algn="ct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Özel Yetenekli Birey</a:t>
            </a:r>
            <a:endParaRPr lang="tr-TR"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3011" name="3 Slayt Numarası Yer Tutucusu"/>
          <p:cNvSpPr>
            <a:spLocks noGrp="1"/>
          </p:cNvSpPr>
          <p:nvPr>
            <p:ph type="sldNum" sz="quarter" idx="12"/>
          </p:nvPr>
        </p:nvSpPr>
        <p:spPr>
          <a:noFill/>
        </p:spPr>
        <p:txBody>
          <a:bodyPr/>
          <a:lstStyle/>
          <a:p>
            <a:fld id="{76DB231B-81B1-4288-9F87-7EE974727221}" type="slidenum">
              <a:rPr lang="en-US" smtClean="0">
                <a:latin typeface="Georgia" pitchFamily="18" charset="0"/>
                <a:ea typeface="ヒラギノ明朝 ProN W3"/>
                <a:cs typeface="ヒラギノ明朝 ProN W3"/>
                <a:sym typeface="Georgia" pitchFamily="18" charset="0"/>
              </a:rPr>
              <a:pPr/>
              <a:t>4</a:t>
            </a:fld>
            <a:endParaRPr lang="en-US" dirty="0" smtClean="0">
              <a:latin typeface="Georgia" pitchFamily="18" charset="0"/>
              <a:ea typeface="ヒラギノ明朝 ProN W3"/>
              <a:cs typeface="ヒラギノ明朝 ProN W3"/>
              <a:sym typeface="Georgia" pitchFamily="18" charset="0"/>
            </a:endParaRPr>
          </a:p>
        </p:txBody>
      </p:sp>
      <p:sp>
        <p:nvSpPr>
          <p:cNvPr id="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Metin kutusu 7"/>
          <p:cNvSpPr txBox="1"/>
          <p:nvPr/>
        </p:nvSpPr>
        <p:spPr>
          <a:xfrm>
            <a:off x="2288906" y="2829240"/>
            <a:ext cx="1394934" cy="369332"/>
          </a:xfrm>
          <a:prstGeom prst="rect">
            <a:avLst/>
          </a:prstGeom>
          <a:noFill/>
        </p:spPr>
        <p:txBody>
          <a:bodyPr wrap="none" rtlCol="0">
            <a:spAutoFit/>
          </a:bodyPr>
          <a:lstStyle/>
          <a:p>
            <a:pPr algn="ctr"/>
            <a:r>
              <a:rPr lang="tr-TR" b="1" dirty="0" smtClean="0">
                <a:solidFill>
                  <a:srgbClr val="002060"/>
                </a:solidFill>
              </a:rPr>
              <a:t>YETENEK</a:t>
            </a:r>
            <a:endParaRPr lang="tr-TR" b="1" dirty="0">
              <a:solidFill>
                <a:srgbClr val="002060"/>
              </a:solidFill>
            </a:endParaRPr>
          </a:p>
        </p:txBody>
      </p:sp>
      <p:sp>
        <p:nvSpPr>
          <p:cNvPr id="23" name="Metin kutusu 22"/>
          <p:cNvSpPr txBox="1"/>
          <p:nvPr/>
        </p:nvSpPr>
        <p:spPr>
          <a:xfrm>
            <a:off x="5487419" y="2801062"/>
            <a:ext cx="1866217" cy="369332"/>
          </a:xfrm>
          <a:prstGeom prst="rect">
            <a:avLst/>
          </a:prstGeom>
          <a:noFill/>
        </p:spPr>
        <p:txBody>
          <a:bodyPr wrap="none" rtlCol="0">
            <a:spAutoFit/>
          </a:bodyPr>
          <a:lstStyle/>
          <a:p>
            <a:pPr algn="ctr"/>
            <a:r>
              <a:rPr lang="tr-TR" b="1" dirty="0" smtClean="0">
                <a:solidFill>
                  <a:schemeClr val="bg1"/>
                </a:solidFill>
              </a:rPr>
              <a:t>YARATICILIK</a:t>
            </a:r>
            <a:endParaRPr lang="tr-TR" b="1" dirty="0">
              <a:solidFill>
                <a:schemeClr val="bg1"/>
              </a:solidFill>
            </a:endParaRPr>
          </a:p>
        </p:txBody>
      </p:sp>
      <p:sp>
        <p:nvSpPr>
          <p:cNvPr id="24" name="Metin kutusu 23"/>
          <p:cNvSpPr txBox="1"/>
          <p:nvPr/>
        </p:nvSpPr>
        <p:spPr>
          <a:xfrm>
            <a:off x="3817701" y="5009077"/>
            <a:ext cx="1922321" cy="369332"/>
          </a:xfrm>
          <a:prstGeom prst="rect">
            <a:avLst/>
          </a:prstGeom>
          <a:noFill/>
        </p:spPr>
        <p:txBody>
          <a:bodyPr wrap="none" rtlCol="0">
            <a:spAutoFit/>
          </a:bodyPr>
          <a:lstStyle/>
          <a:p>
            <a:pPr algn="ctr"/>
            <a:r>
              <a:rPr lang="tr-TR" b="1" dirty="0" smtClean="0">
                <a:solidFill>
                  <a:schemeClr val="bg1"/>
                </a:solidFill>
              </a:rPr>
              <a:t>MOTİVASYON</a:t>
            </a:r>
          </a:p>
        </p:txBody>
      </p:sp>
      <p:sp>
        <p:nvSpPr>
          <p:cNvPr id="25" name="Metin kutusu 24"/>
          <p:cNvSpPr txBox="1"/>
          <p:nvPr/>
        </p:nvSpPr>
        <p:spPr>
          <a:xfrm>
            <a:off x="3777603" y="3348794"/>
            <a:ext cx="1394934" cy="646331"/>
          </a:xfrm>
          <a:prstGeom prst="rect">
            <a:avLst/>
          </a:prstGeom>
          <a:noFill/>
        </p:spPr>
        <p:txBody>
          <a:bodyPr wrap="none" rtlCol="0">
            <a:spAutoFit/>
          </a:bodyPr>
          <a:lstStyle/>
          <a:p>
            <a:pPr algn="ctr"/>
            <a:r>
              <a:rPr lang="tr-TR" b="1" dirty="0" smtClean="0">
                <a:solidFill>
                  <a:schemeClr val="bg1"/>
                </a:solidFill>
              </a:rPr>
              <a:t>ÖZEL</a:t>
            </a:r>
          </a:p>
          <a:p>
            <a:pPr algn="ctr"/>
            <a:r>
              <a:rPr lang="tr-TR" b="1" dirty="0" smtClean="0">
                <a:solidFill>
                  <a:schemeClr val="bg1"/>
                </a:solidFill>
              </a:rPr>
              <a:t>YETENEK</a:t>
            </a:r>
          </a:p>
        </p:txBody>
      </p:sp>
    </p:spTree>
    <p:extLst>
      <p:ext uri="{BB962C8B-B14F-4D97-AF65-F5344CB8AC3E}">
        <p14:creationId xmlns:p14="http://schemas.microsoft.com/office/powerpoint/2010/main" val="2343702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8964488" cy="6858000"/>
          </a:xfrm>
        </p:spPr>
        <p:txBody>
          <a:bodyPr>
            <a:normAutofit/>
          </a:bodyPr>
          <a:lstStyle/>
          <a:p>
            <a:pPr marL="109728" indent="0">
              <a:lnSpc>
                <a:spcPct val="200000"/>
              </a:lnSpc>
              <a:buNone/>
            </a:pPr>
            <a:r>
              <a:rPr lang="tr-TR" sz="3600" b="1" dirty="0">
                <a:effectLst>
                  <a:outerShdw blurRad="38100" dist="38100" dir="2700000" algn="tl">
                    <a:srgbClr val="000000">
                      <a:alpha val="43137"/>
                    </a:srgbClr>
                  </a:outerShdw>
                </a:effectLst>
                <a:latin typeface="Times New Roman" pitchFamily="18" charset="0"/>
                <a:cs typeface="Times New Roman" pitchFamily="18" charset="0"/>
              </a:rPr>
              <a:t>Özel Yetenek</a:t>
            </a:r>
          </a:p>
          <a:p>
            <a:pPr marL="914400" lvl="3" indent="0">
              <a:lnSpc>
                <a:spcPct val="200000"/>
              </a:lnSpc>
              <a:buNone/>
            </a:pPr>
            <a:r>
              <a:rPr lang="tr-TR" sz="3600" b="1" dirty="0" smtClean="0">
                <a:effectLst>
                  <a:outerShdw blurRad="38100" dist="38100" dir="2700000" algn="tl">
                    <a:srgbClr val="000000">
                      <a:alpha val="43137"/>
                    </a:srgbClr>
                  </a:outerShdw>
                </a:effectLst>
                <a:latin typeface="Times New Roman" pitchFamily="18" charset="0"/>
                <a:cs typeface="Times New Roman" pitchFamily="18" charset="0"/>
              </a:rPr>
              <a:t>		Yaratıcılık</a:t>
            </a:r>
            <a:endParaRPr lang="tr-TR" sz="3600" b="1" dirty="0">
              <a:effectLst>
                <a:outerShdw blurRad="38100" dist="38100" dir="2700000" algn="tl">
                  <a:srgbClr val="000000">
                    <a:alpha val="43137"/>
                  </a:srgbClr>
                </a:outerShdw>
              </a:effectLst>
              <a:latin typeface="Times New Roman" pitchFamily="18" charset="0"/>
              <a:cs typeface="Times New Roman" pitchFamily="18" charset="0"/>
            </a:endParaRPr>
          </a:p>
          <a:p>
            <a:pPr marL="1828800" lvl="7" indent="0">
              <a:lnSpc>
                <a:spcPct val="200000"/>
              </a:lnSpc>
              <a:buNone/>
            </a:pPr>
            <a:r>
              <a:rPr lang="tr-TR" sz="3600" b="1" dirty="0" smtClean="0">
                <a:effectLst>
                  <a:outerShdw blurRad="38100" dist="38100" dir="2700000" algn="tl">
                    <a:srgbClr val="000000">
                      <a:alpha val="43137"/>
                    </a:srgbClr>
                  </a:outerShdw>
                </a:effectLst>
                <a:latin typeface="Times New Roman" pitchFamily="18" charset="0"/>
                <a:cs typeface="Times New Roman" pitchFamily="18" charset="0"/>
              </a:rPr>
              <a:t>			Motivasyon</a:t>
            </a:r>
          </a:p>
          <a:p>
            <a:pPr marL="1828800" lvl="7" indent="0">
              <a:lnSpc>
                <a:spcPct val="200000"/>
              </a:lnSpc>
              <a:buNone/>
            </a:pPr>
            <a:r>
              <a:rPr lang="tr-TR" sz="3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Nasıl Gözlemlenir?</a:t>
            </a:r>
            <a:endParaRPr lang="tr-TR"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ayt Numarası Yer Tutucusu 3"/>
          <p:cNvSpPr>
            <a:spLocks noGrp="1"/>
          </p:cNvSpPr>
          <p:nvPr>
            <p:ph type="sldNum" sz="quarter" idx="12"/>
          </p:nvPr>
        </p:nvSpPr>
        <p:spPr/>
        <p:txBody>
          <a:bodyPr/>
          <a:lstStyle/>
          <a:p>
            <a:pPr>
              <a:defRPr/>
            </a:pPr>
            <a:fld id="{ADD943AC-D8E1-497C-AC23-F41D5B2683CD}" type="slidenum">
              <a:rPr lang="en-US" smtClean="0"/>
              <a:pPr>
                <a:defRPr/>
              </a:pPr>
              <a:t>5</a:t>
            </a:fld>
            <a:endParaRPr lang="en-US"/>
          </a:p>
        </p:txBody>
      </p:sp>
    </p:spTree>
    <p:extLst>
      <p:ext uri="{BB962C8B-B14F-4D97-AF65-F5344CB8AC3E}">
        <p14:creationId xmlns:p14="http://schemas.microsoft.com/office/powerpoint/2010/main" val="3536603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Başlık"/>
          <p:cNvSpPr>
            <a:spLocks noGrp="1"/>
          </p:cNvSpPr>
          <p:nvPr>
            <p:ph type="title"/>
          </p:nvPr>
        </p:nvSpPr>
        <p:spPr>
          <a:xfrm>
            <a:off x="0" y="188640"/>
            <a:ext cx="8820471" cy="1030287"/>
          </a:xfrm>
        </p:spPr>
        <p:txBody>
          <a:bodyPr/>
          <a:lstStyle/>
          <a:p>
            <a:pPr algn="ct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Özel Yetenek</a:t>
            </a:r>
          </a:p>
        </p:txBody>
      </p:sp>
      <p:sp>
        <p:nvSpPr>
          <p:cNvPr id="44034" name="2 İçerik Yer Tutucusu"/>
          <p:cNvSpPr>
            <a:spLocks noGrp="1"/>
          </p:cNvSpPr>
          <p:nvPr>
            <p:ph idx="1"/>
          </p:nvPr>
        </p:nvSpPr>
        <p:spPr>
          <a:xfrm>
            <a:off x="251520" y="1458496"/>
            <a:ext cx="6048837" cy="5139432"/>
          </a:xfrm>
        </p:spPr>
        <p:txBody>
          <a:bodyPr>
            <a:normAutofit/>
          </a:bodyPr>
          <a:lstStyle/>
          <a:p>
            <a:pPr algn="just">
              <a:lnSpc>
                <a:spcPct val="150000"/>
              </a:lnSpc>
            </a:pPr>
            <a:r>
              <a:rPr lang="tr-TR" sz="2000" u="sng" dirty="0" smtClean="0">
                <a:solidFill>
                  <a:schemeClr val="tx1"/>
                </a:solidFill>
                <a:latin typeface="Times New Roman" pitchFamily="18" charset="0"/>
                <a:cs typeface="Times New Roman" pitchFamily="18" charset="0"/>
              </a:rPr>
              <a:t>Yüksek düzeyde soyut düşünebilme</a:t>
            </a:r>
          </a:p>
          <a:p>
            <a:pPr algn="just">
              <a:lnSpc>
                <a:spcPct val="150000"/>
              </a:lnSpc>
            </a:pPr>
            <a:r>
              <a:rPr lang="tr-TR" sz="2000" u="sng" dirty="0" smtClean="0">
                <a:solidFill>
                  <a:schemeClr val="tx1"/>
                </a:solidFill>
                <a:latin typeface="Times New Roman" pitchFamily="18" charset="0"/>
                <a:cs typeface="Times New Roman" pitchFamily="18" charset="0"/>
              </a:rPr>
              <a:t>Sözel ve sayısal mantık yürütme</a:t>
            </a:r>
          </a:p>
          <a:p>
            <a:pPr algn="just">
              <a:lnSpc>
                <a:spcPct val="150000"/>
              </a:lnSpc>
            </a:pPr>
            <a:r>
              <a:rPr lang="tr-TR" sz="2000" dirty="0" smtClean="0">
                <a:solidFill>
                  <a:schemeClr val="tx1"/>
                </a:solidFill>
                <a:latin typeface="Times New Roman" pitchFamily="18" charset="0"/>
                <a:cs typeface="Times New Roman" pitchFamily="18" charset="0"/>
              </a:rPr>
              <a:t>Uzamsal ilişkiler, bellek ve sözcük akıcılığı</a:t>
            </a:r>
          </a:p>
          <a:p>
            <a:pPr algn="just">
              <a:lnSpc>
                <a:spcPct val="150000"/>
              </a:lnSpc>
            </a:pPr>
            <a:r>
              <a:rPr lang="tr-TR" sz="2000" u="sng" dirty="0" smtClean="0">
                <a:solidFill>
                  <a:schemeClr val="tx1"/>
                </a:solidFill>
                <a:latin typeface="Times New Roman" pitchFamily="18" charset="0"/>
                <a:cs typeface="Times New Roman" pitchFamily="18" charset="0"/>
              </a:rPr>
              <a:t>Yeni durumlara uyum gösterme ve yön verme</a:t>
            </a:r>
          </a:p>
          <a:p>
            <a:pPr algn="just">
              <a:lnSpc>
                <a:spcPct val="150000"/>
              </a:lnSpc>
            </a:pPr>
            <a:r>
              <a:rPr lang="tr-TR" sz="2000" u="sng" dirty="0" smtClean="0">
                <a:solidFill>
                  <a:schemeClr val="tx1"/>
                </a:solidFill>
                <a:latin typeface="Times New Roman" pitchFamily="18" charset="0"/>
                <a:cs typeface="Times New Roman" pitchFamily="18" charset="0"/>
              </a:rPr>
              <a:t>Bilgilerin hızlı, sağlıklı ve seçici olarak hatırlanması</a:t>
            </a:r>
          </a:p>
          <a:p>
            <a:pPr algn="just">
              <a:lnSpc>
                <a:spcPct val="150000"/>
              </a:lnSpc>
            </a:pPr>
            <a:r>
              <a:rPr lang="tr-TR" sz="2000" dirty="0" smtClean="0">
                <a:solidFill>
                  <a:schemeClr val="tx1"/>
                </a:solidFill>
                <a:latin typeface="Times New Roman" pitchFamily="18" charset="0"/>
                <a:cs typeface="Times New Roman" pitchFamily="18" charset="0"/>
              </a:rPr>
              <a:t>Genel yeteneklerin çeşitli birleşimlerini sanat, liderlik, yönetim gibi performans alanlarına uygulayabilme kapasitesi</a:t>
            </a:r>
          </a:p>
          <a:p>
            <a:endParaRPr lang="tr-TR" sz="2000" dirty="0" smtClean="0">
              <a:solidFill>
                <a:schemeClr val="tx1"/>
              </a:solidFill>
              <a:latin typeface="Verdana" pitchFamily="34" charset="0"/>
            </a:endParaRPr>
          </a:p>
        </p:txBody>
      </p:sp>
      <p:sp>
        <p:nvSpPr>
          <p:cNvPr id="44035" name="3 Slayt Numarası Yer Tutucusu"/>
          <p:cNvSpPr>
            <a:spLocks noGrp="1"/>
          </p:cNvSpPr>
          <p:nvPr>
            <p:ph type="sldNum" sz="quarter" idx="12"/>
          </p:nvPr>
        </p:nvSpPr>
        <p:spPr>
          <a:noFill/>
        </p:spPr>
        <p:txBody>
          <a:bodyPr/>
          <a:lstStyle/>
          <a:p>
            <a:fld id="{2BCAB15B-D7D0-4F42-B6F8-6928205F45FB}" type="slidenum">
              <a:rPr lang="en-US" smtClean="0">
                <a:latin typeface="Georgia" pitchFamily="18" charset="0"/>
                <a:ea typeface="ヒラギノ明朝 ProN W3"/>
                <a:cs typeface="ヒラギノ明朝 ProN W3"/>
                <a:sym typeface="Georgia" pitchFamily="18" charset="0"/>
              </a:rPr>
              <a:pPr/>
              <a:t>6</a:t>
            </a:fld>
            <a:endParaRPr lang="en-US" smtClean="0">
              <a:latin typeface="Georgia" pitchFamily="18" charset="0"/>
              <a:ea typeface="ヒラギノ明朝 ProN W3"/>
              <a:cs typeface="ヒラギノ明朝 ProN W3"/>
              <a:sym typeface="Georgia" pitchFamily="18" charset="0"/>
            </a:endParaRPr>
          </a:p>
        </p:txBody>
      </p:sp>
      <p:pic>
        <p:nvPicPr>
          <p:cNvPr id="44036" name="Picture 5" descr="C:\Users\Bkoerdhgm TEKNIKODA\Desktop\bilsem\raising-gifted-children.jpg"/>
          <p:cNvPicPr>
            <a:picLocks noChangeAspect="1" noChangeArrowheads="1"/>
          </p:cNvPicPr>
          <p:nvPr/>
        </p:nvPicPr>
        <p:blipFill>
          <a:blip r:embed="rId2" cstate="print"/>
          <a:srcRect/>
          <a:stretch>
            <a:fillRect/>
          </a:stretch>
        </p:blipFill>
        <p:spPr bwMode="auto">
          <a:xfrm>
            <a:off x="6372200" y="1458494"/>
            <a:ext cx="2591692" cy="3698697"/>
          </a:xfrm>
          <a:prstGeom prst="rect">
            <a:avLst/>
          </a:prstGeom>
          <a:noFill/>
          <a:ln w="9525">
            <a:noFill/>
            <a:miter lim="800000"/>
            <a:headEnd/>
            <a:tailEnd/>
          </a:ln>
          <a:effectLst>
            <a:reflection endPos="35000" dist="38100" dir="5400000" sy="-100000" algn="bl" rotWithShape="0"/>
          </a:effectLst>
        </p:spPr>
      </p:pic>
    </p:spTree>
    <p:extLst>
      <p:ext uri="{BB962C8B-B14F-4D97-AF65-F5344CB8AC3E}">
        <p14:creationId xmlns:p14="http://schemas.microsoft.com/office/powerpoint/2010/main" val="3581532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Başlık"/>
          <p:cNvSpPr>
            <a:spLocks noGrp="1"/>
          </p:cNvSpPr>
          <p:nvPr>
            <p:ph type="title"/>
          </p:nvPr>
        </p:nvSpPr>
        <p:spPr>
          <a:xfrm>
            <a:off x="0" y="188640"/>
            <a:ext cx="8748464" cy="936526"/>
          </a:xfrm>
        </p:spPr>
        <p:txBody>
          <a:bodyPr/>
          <a:lstStyle/>
          <a:p>
            <a:pPr algn="ct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Yaratıcılık</a:t>
            </a:r>
          </a:p>
        </p:txBody>
      </p:sp>
      <p:sp>
        <p:nvSpPr>
          <p:cNvPr id="45058" name="2 İçerik Yer Tutucusu"/>
          <p:cNvSpPr>
            <a:spLocks noGrp="1"/>
          </p:cNvSpPr>
          <p:nvPr>
            <p:ph idx="1"/>
          </p:nvPr>
        </p:nvSpPr>
        <p:spPr>
          <a:xfrm>
            <a:off x="251520" y="1484313"/>
            <a:ext cx="4653284" cy="4608512"/>
          </a:xfrm>
        </p:spPr>
        <p:txBody>
          <a:bodyPr/>
          <a:lstStyle/>
          <a:p>
            <a:pPr>
              <a:lnSpc>
                <a:spcPct val="150000"/>
              </a:lnSpc>
            </a:pPr>
            <a:r>
              <a:rPr lang="tr-TR" sz="2000" dirty="0" smtClean="0">
                <a:solidFill>
                  <a:schemeClr val="tx1"/>
                </a:solidFill>
                <a:latin typeface="Times New Roman" pitchFamily="18" charset="0"/>
                <a:cs typeface="Times New Roman" pitchFamily="18" charset="0"/>
              </a:rPr>
              <a:t>Düşüncelerin akıcı, esnek ve özgün olması</a:t>
            </a:r>
          </a:p>
          <a:p>
            <a:pPr>
              <a:lnSpc>
                <a:spcPct val="150000"/>
              </a:lnSpc>
            </a:pPr>
            <a:r>
              <a:rPr lang="tr-TR" sz="2000" dirty="0" smtClean="0">
                <a:solidFill>
                  <a:schemeClr val="tx1"/>
                </a:solidFill>
                <a:latin typeface="Times New Roman" pitchFamily="18" charset="0"/>
                <a:cs typeface="Times New Roman" pitchFamily="18" charset="0"/>
              </a:rPr>
              <a:t>Deneyime açık olma</a:t>
            </a:r>
          </a:p>
          <a:p>
            <a:pPr>
              <a:lnSpc>
                <a:spcPct val="150000"/>
              </a:lnSpc>
            </a:pPr>
            <a:r>
              <a:rPr lang="tr-TR" sz="2000" dirty="0" smtClean="0">
                <a:solidFill>
                  <a:schemeClr val="tx1"/>
                </a:solidFill>
                <a:latin typeface="Times New Roman" pitchFamily="18" charset="0"/>
                <a:cs typeface="Times New Roman" pitchFamily="18" charset="0"/>
              </a:rPr>
              <a:t>Başkalarının düşünce ve ürünlerindeki yeniliğe ve değişikliğe karşı alıcı olma</a:t>
            </a:r>
          </a:p>
          <a:p>
            <a:pPr>
              <a:lnSpc>
                <a:spcPct val="150000"/>
              </a:lnSpc>
            </a:pPr>
            <a:r>
              <a:rPr lang="tr-TR" sz="2000" dirty="0" smtClean="0">
                <a:solidFill>
                  <a:schemeClr val="tx1"/>
                </a:solidFill>
                <a:latin typeface="Times New Roman" pitchFamily="18" charset="0"/>
                <a:cs typeface="Times New Roman" pitchFamily="18" charset="0"/>
              </a:rPr>
              <a:t>Ayrıntıya, düşünce ve maddelerin estetik niteliklerine duyarlı olma</a:t>
            </a:r>
          </a:p>
          <a:p>
            <a:pPr>
              <a:lnSpc>
                <a:spcPct val="150000"/>
              </a:lnSpc>
            </a:pPr>
            <a:endParaRPr lang="tr-TR" sz="2000" dirty="0" smtClean="0">
              <a:solidFill>
                <a:schemeClr val="tx1"/>
              </a:solidFill>
              <a:latin typeface="Times New Roman" pitchFamily="18" charset="0"/>
              <a:cs typeface="Times New Roman" pitchFamily="18" charset="0"/>
            </a:endParaRPr>
          </a:p>
        </p:txBody>
      </p:sp>
      <p:sp>
        <p:nvSpPr>
          <p:cNvPr id="45059" name="3 Slayt Numarası Yer Tutucusu"/>
          <p:cNvSpPr>
            <a:spLocks noGrp="1"/>
          </p:cNvSpPr>
          <p:nvPr>
            <p:ph type="sldNum" sz="quarter" idx="12"/>
          </p:nvPr>
        </p:nvSpPr>
        <p:spPr>
          <a:noFill/>
        </p:spPr>
        <p:txBody>
          <a:bodyPr/>
          <a:lstStyle/>
          <a:p>
            <a:fld id="{D17EA1E5-8437-4F00-BC8F-38BC8CDEAC87}" type="slidenum">
              <a:rPr lang="en-US" smtClean="0">
                <a:latin typeface="Georgia" pitchFamily="18" charset="0"/>
                <a:ea typeface="ヒラギノ明朝 ProN W3"/>
                <a:cs typeface="ヒラギノ明朝 ProN W3"/>
                <a:sym typeface="Georgia" pitchFamily="18" charset="0"/>
              </a:rPr>
              <a:pPr/>
              <a:t>7</a:t>
            </a:fld>
            <a:endParaRPr lang="en-US" smtClean="0">
              <a:latin typeface="Georgia" pitchFamily="18" charset="0"/>
              <a:ea typeface="ヒラギノ明朝 ProN W3"/>
              <a:cs typeface="ヒラギノ明朝 ProN W3"/>
              <a:sym typeface="Georgia" pitchFamily="18" charset="0"/>
            </a:endParaRPr>
          </a:p>
        </p:txBody>
      </p:sp>
      <p:pic>
        <p:nvPicPr>
          <p:cNvPr id="45060" name="Picture 5" descr="C:\Users\Bkoerdhgm TEKNIKODA\Desktop\bilsem\trabzonbilsem_kamp_2011_143.jpg"/>
          <p:cNvPicPr>
            <a:picLocks noChangeAspect="1" noChangeArrowheads="1"/>
          </p:cNvPicPr>
          <p:nvPr/>
        </p:nvPicPr>
        <p:blipFill>
          <a:blip r:embed="rId2" cstate="print"/>
          <a:srcRect/>
          <a:stretch>
            <a:fillRect/>
          </a:stretch>
        </p:blipFill>
        <p:spPr bwMode="auto">
          <a:xfrm>
            <a:off x="4904804" y="1628775"/>
            <a:ext cx="3935983" cy="4464521"/>
          </a:xfrm>
          <a:prstGeom prst="rect">
            <a:avLst/>
          </a:prstGeom>
          <a:noFill/>
          <a:ln w="9525">
            <a:noFill/>
            <a:miter lim="800000"/>
            <a:headEnd/>
            <a:tailEnd/>
          </a:ln>
        </p:spPr>
      </p:pic>
    </p:spTree>
    <p:extLst>
      <p:ext uri="{BB962C8B-B14F-4D97-AF65-F5344CB8AC3E}">
        <p14:creationId xmlns:p14="http://schemas.microsoft.com/office/powerpoint/2010/main" val="3179850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Başlık"/>
          <p:cNvSpPr>
            <a:spLocks noGrp="1"/>
          </p:cNvSpPr>
          <p:nvPr>
            <p:ph type="title"/>
          </p:nvPr>
        </p:nvSpPr>
        <p:spPr>
          <a:xfrm>
            <a:off x="0" y="188640"/>
            <a:ext cx="8842109" cy="1146175"/>
          </a:xfrm>
        </p:spPr>
        <p:txBody>
          <a:bodyPr/>
          <a:lstStyle/>
          <a:p>
            <a:pPr algn="ctr"/>
            <a:r>
              <a:rPr lang="tr-TR" sz="2800" b="1" dirty="0" smtClean="0">
                <a:solidFill>
                  <a:schemeClr val="tx1"/>
                </a:solidFill>
                <a:latin typeface="Times New Roman" pitchFamily="18" charset="0"/>
                <a:cs typeface="Times New Roman" pitchFamily="18" charset="0"/>
              </a:rPr>
              <a:t>Motivasyon</a:t>
            </a:r>
          </a:p>
        </p:txBody>
      </p:sp>
      <p:sp>
        <p:nvSpPr>
          <p:cNvPr id="46082" name="2 İçerik Yer Tutucusu"/>
          <p:cNvSpPr>
            <a:spLocks noGrp="1"/>
          </p:cNvSpPr>
          <p:nvPr>
            <p:ph idx="1"/>
          </p:nvPr>
        </p:nvSpPr>
        <p:spPr>
          <a:xfrm>
            <a:off x="1" y="1549344"/>
            <a:ext cx="8842108" cy="5308655"/>
          </a:xfrm>
        </p:spPr>
        <p:txBody>
          <a:bodyPr/>
          <a:lstStyle/>
          <a:p>
            <a:pPr algn="just"/>
            <a:r>
              <a:rPr lang="tr-TR" sz="2000" dirty="0" smtClean="0">
                <a:solidFill>
                  <a:schemeClr val="tx1"/>
                </a:solidFill>
                <a:latin typeface="Times New Roman" pitchFamily="18" charset="0"/>
                <a:cs typeface="Times New Roman" pitchFamily="18" charset="0"/>
              </a:rPr>
              <a:t>Belirli bir problem veya  çalışma alanına  karşı yüksek düzeyde ilgi, heves, hayranlık, bağlılık duyma kapasitesi,</a:t>
            </a:r>
          </a:p>
          <a:p>
            <a:pPr algn="just"/>
            <a:endParaRPr lang="tr-TR" sz="2000" dirty="0" smtClean="0">
              <a:solidFill>
                <a:schemeClr val="tx1"/>
              </a:solidFill>
              <a:latin typeface="Times New Roman" pitchFamily="18" charset="0"/>
              <a:cs typeface="Times New Roman" pitchFamily="18" charset="0"/>
            </a:endParaRPr>
          </a:p>
          <a:p>
            <a:pPr algn="just"/>
            <a:r>
              <a:rPr lang="tr-TR" sz="2000" dirty="0" smtClean="0">
                <a:solidFill>
                  <a:schemeClr val="tx1"/>
                </a:solidFill>
                <a:latin typeface="Times New Roman" pitchFamily="18" charset="0"/>
                <a:cs typeface="Times New Roman" pitchFamily="18" charset="0"/>
              </a:rPr>
              <a:t>Azimli, sabırlı, kararlı olma, çok çalışabilme ve kendini belirli bir işe adayabilme kapasitesi,</a:t>
            </a:r>
          </a:p>
          <a:p>
            <a:pPr algn="just">
              <a:buFont typeface="Georgia" pitchFamily="18" charset="0"/>
              <a:buNone/>
            </a:pPr>
            <a:endParaRPr lang="tr-TR" sz="2000" dirty="0" smtClean="0">
              <a:solidFill>
                <a:schemeClr val="tx1"/>
              </a:solidFill>
              <a:latin typeface="Times New Roman" pitchFamily="18" charset="0"/>
              <a:cs typeface="Times New Roman" pitchFamily="18" charset="0"/>
            </a:endParaRPr>
          </a:p>
          <a:p>
            <a:pPr algn="just"/>
            <a:r>
              <a:rPr lang="tr-TR" sz="2000" dirty="0" smtClean="0">
                <a:solidFill>
                  <a:schemeClr val="tx1"/>
                </a:solidFill>
                <a:latin typeface="Times New Roman" pitchFamily="18" charset="0"/>
                <a:cs typeface="Times New Roman" pitchFamily="18" charset="0"/>
              </a:rPr>
              <a:t>Önemli bir işin üstesinden gelebileceğine </a:t>
            </a:r>
          </a:p>
          <a:p>
            <a:pPr marL="109728" indent="0" algn="just">
              <a:buNone/>
            </a:pPr>
            <a:r>
              <a:rPr lang="tr-TR" sz="2000" dirty="0" smtClean="0">
                <a:solidFill>
                  <a:schemeClr val="tx1"/>
                </a:solidFill>
                <a:latin typeface="Times New Roman" pitchFamily="18" charset="0"/>
                <a:cs typeface="Times New Roman" pitchFamily="18" charset="0"/>
              </a:rPr>
              <a:t>ilişkin özgüvene ve başarma güdüsüne sahip olma.</a:t>
            </a:r>
          </a:p>
          <a:p>
            <a:pPr algn="just"/>
            <a:endParaRPr lang="tr-TR" sz="2000" dirty="0" smtClean="0">
              <a:solidFill>
                <a:schemeClr val="tx1"/>
              </a:solidFill>
              <a:latin typeface="Times New Roman" pitchFamily="18" charset="0"/>
              <a:cs typeface="Times New Roman" pitchFamily="18" charset="0"/>
            </a:endParaRPr>
          </a:p>
          <a:p>
            <a:endParaRPr lang="tr-TR" sz="2000" dirty="0" smtClean="0">
              <a:solidFill>
                <a:schemeClr val="tx1"/>
              </a:solidFill>
              <a:latin typeface="Verdana" pitchFamily="34" charset="0"/>
            </a:endParaRPr>
          </a:p>
        </p:txBody>
      </p:sp>
      <p:sp>
        <p:nvSpPr>
          <p:cNvPr id="46083" name="3 Slayt Numarası Yer Tutucusu"/>
          <p:cNvSpPr>
            <a:spLocks noGrp="1"/>
          </p:cNvSpPr>
          <p:nvPr>
            <p:ph type="sldNum" sz="quarter" idx="12"/>
          </p:nvPr>
        </p:nvSpPr>
        <p:spPr>
          <a:noFill/>
        </p:spPr>
        <p:txBody>
          <a:bodyPr/>
          <a:lstStyle/>
          <a:p>
            <a:fld id="{89946D48-D6F4-4D4F-B99F-20EB8F65069E}" type="slidenum">
              <a:rPr lang="en-US" smtClean="0">
                <a:latin typeface="Georgia" pitchFamily="18" charset="0"/>
                <a:ea typeface="ヒラギノ明朝 ProN W3"/>
                <a:cs typeface="ヒラギノ明朝 ProN W3"/>
                <a:sym typeface="Georgia" pitchFamily="18" charset="0"/>
              </a:rPr>
              <a:pPr/>
              <a:t>8</a:t>
            </a:fld>
            <a:endParaRPr lang="en-US" smtClean="0">
              <a:latin typeface="Georgia" pitchFamily="18" charset="0"/>
              <a:ea typeface="ヒラギノ明朝 ProN W3"/>
              <a:cs typeface="ヒラギノ明朝 ProN W3"/>
              <a:sym typeface="Georgia" pitchFamily="18" charset="0"/>
            </a:endParaRPr>
          </a:p>
        </p:txBody>
      </p:sp>
      <p:pic>
        <p:nvPicPr>
          <p:cNvPr id="46084" name="Picture 5" descr="C:\Users\Bkoerdhgm TEKNIKODA\Desktop\bilsem\trabzonbilsem_kamp_2011_147.jpg"/>
          <p:cNvPicPr>
            <a:picLocks noChangeAspect="1" noChangeArrowheads="1"/>
          </p:cNvPicPr>
          <p:nvPr/>
        </p:nvPicPr>
        <p:blipFill>
          <a:blip r:embed="rId2" cstate="print"/>
          <a:srcRect/>
          <a:stretch>
            <a:fillRect/>
          </a:stretch>
        </p:blipFill>
        <p:spPr bwMode="auto">
          <a:xfrm>
            <a:off x="5868144" y="4149080"/>
            <a:ext cx="2973965" cy="2232248"/>
          </a:xfrm>
          <a:prstGeom prst="rect">
            <a:avLst/>
          </a:prstGeom>
          <a:noFill/>
          <a:ln w="9525">
            <a:noFill/>
            <a:miter lim="800000"/>
            <a:headEnd/>
            <a:tailEnd/>
          </a:ln>
          <a:effectLst>
            <a:glow rad="203200">
              <a:schemeClr val="accent1">
                <a:alpha val="40000"/>
              </a:schemeClr>
            </a:glow>
            <a:softEdge rad="228600"/>
          </a:effectLst>
        </p:spPr>
      </p:pic>
    </p:spTree>
    <p:extLst>
      <p:ext uri="{BB962C8B-B14F-4D97-AF65-F5344CB8AC3E}">
        <p14:creationId xmlns:p14="http://schemas.microsoft.com/office/powerpoint/2010/main" val="754342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a:xfrm>
            <a:off x="0" y="215355"/>
            <a:ext cx="8820472" cy="1146175"/>
          </a:xfrm>
        </p:spPr>
        <p:txBody>
          <a:bodyPr/>
          <a:lstStyle/>
          <a:p>
            <a:pPr algn="ct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Özel Yetenekli Birey</a:t>
            </a:r>
            <a:endParaRPr lang="tr-TR"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8131" name="2 İçerik Yer Tutucusu"/>
          <p:cNvSpPr>
            <a:spLocks noGrp="1"/>
          </p:cNvSpPr>
          <p:nvPr>
            <p:ph idx="1"/>
          </p:nvPr>
        </p:nvSpPr>
        <p:spPr>
          <a:xfrm>
            <a:off x="354589" y="2060848"/>
            <a:ext cx="8391276" cy="3987824"/>
          </a:xfrm>
        </p:spPr>
        <p:txBody>
          <a:bodyPr>
            <a:noAutofit/>
          </a:bodyPr>
          <a:lstStyle/>
          <a:p>
            <a:pPr algn="just">
              <a:lnSpc>
                <a:spcPct val="150000"/>
              </a:lnSpc>
            </a:pPr>
            <a:r>
              <a:rPr lang="tr-TR" sz="2000" dirty="0" smtClean="0">
                <a:solidFill>
                  <a:schemeClr val="tx1"/>
                </a:solidFill>
                <a:latin typeface="Times New Roman" pitchFamily="18" charset="0"/>
                <a:cs typeface="Times New Roman" pitchFamily="18" charset="0"/>
              </a:rPr>
              <a:t>21.  yüzyılın bilgi ve yaratıcılığa dayalı rekabet dünyasında özel yetenekliler bilim, teknoloji, sanat, iş ve hizmet alanlarında, genel anlamda uygarlığa katkıda bulunabilecek bireylerdir. </a:t>
            </a:r>
          </a:p>
          <a:p>
            <a:pPr algn="just">
              <a:lnSpc>
                <a:spcPct val="150000"/>
              </a:lnSpc>
              <a:buFont typeface="Georgia" pitchFamily="18" charset="0"/>
              <a:buNone/>
            </a:pPr>
            <a:endParaRPr lang="tr-TR" sz="2000" dirty="0" smtClean="0">
              <a:solidFill>
                <a:schemeClr val="tx1"/>
              </a:solidFill>
              <a:latin typeface="Times New Roman" pitchFamily="18" charset="0"/>
              <a:cs typeface="Times New Roman" pitchFamily="18" charset="0"/>
            </a:endParaRPr>
          </a:p>
          <a:p>
            <a:pPr algn="just">
              <a:lnSpc>
                <a:spcPct val="150000"/>
              </a:lnSpc>
            </a:pPr>
            <a:r>
              <a:rPr lang="tr-TR" sz="2000" dirty="0" smtClean="0">
                <a:solidFill>
                  <a:schemeClr val="tx1"/>
                </a:solidFill>
                <a:latin typeface="Times New Roman" pitchFamily="18" charset="0"/>
                <a:cs typeface="Times New Roman" pitchFamily="18" charset="0"/>
              </a:rPr>
              <a:t>Dünyadaki  hızlı değişimler; eğitim ve iş piyasasında yaratıcı ve problem çözme yeteneği güçlü bireylerin önemini daha da arttırmaktadır.</a:t>
            </a:r>
          </a:p>
        </p:txBody>
      </p:sp>
      <p:sp>
        <p:nvSpPr>
          <p:cNvPr id="48132" name="3 Slayt Numarası Yer Tutucusu"/>
          <p:cNvSpPr>
            <a:spLocks noGrp="1"/>
          </p:cNvSpPr>
          <p:nvPr>
            <p:ph type="sldNum" sz="quarter" idx="12"/>
          </p:nvPr>
        </p:nvSpPr>
        <p:spPr>
          <a:noFill/>
        </p:spPr>
        <p:txBody>
          <a:bodyPr/>
          <a:lstStyle/>
          <a:p>
            <a:fld id="{B1E5E7E6-8EAD-4DF1-8ABF-777117C158FF}" type="slidenum">
              <a:rPr lang="en-US" smtClean="0">
                <a:latin typeface="Georgia" pitchFamily="18" charset="0"/>
                <a:ea typeface="ヒラギノ明朝 ProN W3"/>
                <a:cs typeface="ヒラギノ明朝 ProN W3"/>
                <a:sym typeface="Georgia" pitchFamily="18" charset="0"/>
              </a:rPr>
              <a:pPr/>
              <a:t>9</a:t>
            </a:fld>
            <a:endParaRPr lang="en-US" smtClean="0">
              <a:latin typeface="Georgia" pitchFamily="18" charset="0"/>
              <a:ea typeface="ヒラギノ明朝 ProN W3"/>
              <a:cs typeface="ヒラギノ明朝 ProN W3"/>
              <a:sym typeface="Georgia" pitchFamily="18" charset="0"/>
            </a:endParaRPr>
          </a:p>
        </p:txBody>
      </p:sp>
    </p:spTree>
    <p:extLst>
      <p:ext uri="{BB962C8B-B14F-4D97-AF65-F5344CB8AC3E}">
        <p14:creationId xmlns:p14="http://schemas.microsoft.com/office/powerpoint/2010/main" val="2209185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ileşik">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Bileşik">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leşik">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273</TotalTime>
  <Words>2158</Words>
  <Application>Microsoft Office PowerPoint</Application>
  <PresentationFormat>Ekran Gösterisi (4:3)</PresentationFormat>
  <Paragraphs>388</Paragraphs>
  <Slides>35</Slides>
  <Notes>0</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Bileşik</vt:lpstr>
      <vt:lpstr>           Bilsem  ve  Özel Yetenekli Öğrencileri Keşfetme Süreci </vt:lpstr>
      <vt:lpstr>Özel Yetenekli Birey </vt:lpstr>
      <vt:lpstr>PowerPoint Sunusu</vt:lpstr>
      <vt:lpstr>Özel Yetenekli Birey</vt:lpstr>
      <vt:lpstr>PowerPoint Sunusu</vt:lpstr>
      <vt:lpstr>Özel Yetenek</vt:lpstr>
      <vt:lpstr>Yaratıcılık</vt:lpstr>
      <vt:lpstr>Motivasyon</vt:lpstr>
      <vt:lpstr>Özel Yetenekli Birey</vt:lpstr>
      <vt:lpstr>Zihinsel Özellikleri</vt:lpstr>
      <vt:lpstr>Zihinsel Özellikleri</vt:lpstr>
      <vt:lpstr>Sosyal Alandaki Özellikleri</vt:lpstr>
      <vt:lpstr>Sosyal Alandaki Özellikleri</vt:lpstr>
      <vt:lpstr>Müzik Alanındaki Yetenek Özellikleri</vt:lpstr>
      <vt:lpstr>Resim Alanındaki Yetenek Özellikleri</vt:lpstr>
      <vt:lpstr>Matematik  Alanındaki Yetenek Özellikleri</vt:lpstr>
      <vt:lpstr>Fen Alanındaki Yetenek Özellikleri</vt:lpstr>
      <vt:lpstr>PowerPoint Sunusu</vt:lpstr>
      <vt:lpstr>PowerPoint Sunusu</vt:lpstr>
      <vt:lpstr>BİLSEM’E Öğrenci Yönlendirirken Dikkat Edilmesi Gereken</vt:lpstr>
      <vt:lpstr>PowerPoint Sunusu</vt:lpstr>
      <vt:lpstr> ADAY GÖSTERİLME SÜRECİ </vt:lpstr>
      <vt:lpstr>Şekil 1. </vt:lpstr>
      <vt:lpstr>PowerPoint Sunusu</vt:lpstr>
      <vt:lpstr>PowerPoint Sunusu</vt:lpstr>
      <vt:lpstr>PowerPoint Sunusu</vt:lpstr>
      <vt:lpstr>PowerPoint Sunusu</vt:lpstr>
      <vt:lpstr>PowerPoint Sunusu</vt:lpstr>
      <vt:lpstr>PowerPoint Sunusu</vt:lpstr>
      <vt:lpstr>Tablet Bilgisayar Grup Tarama Uygulama Süreci ve Sonuç Açıklama </vt:lpstr>
      <vt:lpstr>          Bireysel Değerlendirme ve Sonuç Açıklama           </vt:lpstr>
      <vt:lpstr>PowerPoint Sunusu</vt:lpstr>
      <vt:lpstr>Bilim Sanat Merkezlerine Yerleştirme ve Kayıt İşlemleri</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ÖZEL YETENEKLİ ÖĞRENCİLER  VE  BİLİM VE SANAT MERKEZLERİNE (BİLSEM) ÖĞRENCİ YÖNLENDİRİRKEN  DİKKAT EDİLMESİ GEREKENLER</dc:title>
  <dc:creator>ÖZELEGİTİMBLBSK1</dc:creator>
  <cp:lastModifiedBy>MEB</cp:lastModifiedBy>
  <cp:revision>28</cp:revision>
  <dcterms:created xsi:type="dcterms:W3CDTF">2017-10-30T13:24:21Z</dcterms:created>
  <dcterms:modified xsi:type="dcterms:W3CDTF">2017-11-02T09:16:17Z</dcterms:modified>
</cp:coreProperties>
</file>