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8" r:id="rId9"/>
    <p:sldId id="267" r:id="rId10"/>
    <p:sldId id="262" r:id="rId11"/>
    <p:sldId id="263" r:id="rId12"/>
    <p:sldId id="264" r:id="rId13"/>
    <p:sldId id="273" r:id="rId14"/>
    <p:sldId id="265" r:id="rId15"/>
    <p:sldId id="266" r:id="rId16"/>
    <p:sldId id="269" r:id="rId17"/>
    <p:sldId id="270" r:id="rId18"/>
    <p:sldId id="271" r:id="rId19"/>
    <p:sldId id="272" r:id="rId20"/>
    <p:sldId id="280" r:id="rId21"/>
    <p:sldId id="279" r:id="rId22"/>
    <p:sldId id="274" r:id="rId23"/>
    <p:sldId id="278" r:id="rId24"/>
    <p:sldId id="275" r:id="rId25"/>
    <p:sldId id="277" r:id="rId26"/>
    <p:sldId id="276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kizkenar Üçgen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C6ED62E-76D7-4DC1-8B0D-D0B759AFBD67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D666DD4-ABC2-4368-9150-4984450AC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D62E-76D7-4DC1-8B0D-D0B759AFBD67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66DD4-ABC2-4368-9150-4984450AC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D62E-76D7-4DC1-8B0D-D0B759AFBD67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66DD4-ABC2-4368-9150-4984450AC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C6ED62E-76D7-4DC1-8B0D-D0B759AFBD67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66DD4-ABC2-4368-9150-4984450AC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 Üçgen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İkizkenar Üçgen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C6ED62E-76D7-4DC1-8B0D-D0B759AFBD67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D666DD4-ABC2-4368-9150-4984450ACAAE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Düz Bağlayıcı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6ED62E-76D7-4DC1-8B0D-D0B759AFBD67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666DD4-ABC2-4368-9150-4984450AC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C6ED62E-76D7-4DC1-8B0D-D0B759AFBD67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D666DD4-ABC2-4368-9150-4984450ACAAE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D62E-76D7-4DC1-8B0D-D0B759AFBD67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66DD4-ABC2-4368-9150-4984450AC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6ED62E-76D7-4DC1-8B0D-D0B759AFBD67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666DD4-ABC2-4368-9150-4984450AC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C6ED62E-76D7-4DC1-8B0D-D0B759AFBD67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D666DD4-ABC2-4368-9150-4984450ACAAE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C6ED62E-76D7-4DC1-8B0D-D0B759AFBD67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D666DD4-ABC2-4368-9150-4984450ACAAE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 Üçgen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C6ED62E-76D7-4DC1-8B0D-D0B759AFBD67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D666DD4-ABC2-4368-9150-4984450ACAAE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8000" b="1" dirty="0" smtClean="0"/>
              <a:t>KENDİNİ KEŞFET</a:t>
            </a:r>
            <a:endParaRPr lang="tr-TR" sz="8000" b="1" dirty="0"/>
          </a:p>
        </p:txBody>
      </p:sp>
    </p:spTree>
    <p:extLst>
      <p:ext uri="{BB962C8B-B14F-4D97-AF65-F5344CB8AC3E}">
        <p14:creationId xmlns:p14="http://schemas.microsoft.com/office/powerpoint/2010/main" val="243781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520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Projenin Uygulama Adımları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8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Pojenin</a:t>
            </a:r>
            <a:r>
              <a:rPr lang="tr-TR" sz="8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hazırlanması- Kaymakamlığa sunulması /kabulü – Öğretmen sunumlarının hazırlanması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8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Eğitici eğitimlerinin planlanması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8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Öğretmenlere </a:t>
            </a:r>
            <a:r>
              <a:rPr lang="tr-TR" sz="8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bilgi seminerleri  (Mart-Nisan Aylarında)</a:t>
            </a:r>
            <a:endParaRPr lang="tr-TR" sz="8000" b="1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8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Atölye çalışmalarını yapacak öğretmenlerin seçimi (Nisan Ayında)</a:t>
            </a:r>
            <a:endParaRPr lang="tr-TR" sz="8000" b="1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8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Sınıf öğretmenlerinin  </a:t>
            </a:r>
            <a:r>
              <a:rPr lang="tr-TR" sz="8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yeteneği olan öğrencileri tespit etmesi (Nisan-Mayıs Aylarında</a:t>
            </a:r>
            <a:r>
              <a:rPr lang="tr-TR" sz="8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8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Atölye öğretmenlerinden oluşturulmuş olan komisyonun öğrenci seçimlerini yapmaları</a:t>
            </a:r>
            <a:endParaRPr lang="tr-TR" sz="8000" b="1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8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Atölyede kullanılacak eğitim materyallerinin sağlanması (Mayıs-Ağustos Ayları)</a:t>
            </a:r>
            <a:endParaRPr lang="tr-TR" sz="8000" b="1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8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Atölye çalışmalarının plan ve programlarının hazırlanması (Mayıs-Haziran Aylarında)</a:t>
            </a:r>
            <a:endParaRPr lang="tr-TR" sz="8000" b="1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8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Atöyle</a:t>
            </a:r>
            <a:r>
              <a:rPr lang="tr-TR" sz="8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çalışmalarına başlanarak plan dahilinde derslerin yapılması (2017 Eylül-2018 Haziran Aylarında)</a:t>
            </a:r>
            <a:endParaRPr lang="tr-TR" sz="8000" b="1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8000" dirty="0">
                <a:latin typeface="Times New Roman"/>
                <a:ea typeface="Calibri"/>
                <a:cs typeface="Times New Roman"/>
              </a:rPr>
              <a:t>Atölye çalışmaları sonunda öğrenci yetenek ve çalışmaların sergilenmesi.(Gösteri, Konser ve Sergi vb.) (2018 Haziran Ayında)</a:t>
            </a:r>
            <a:endParaRPr lang="tr-TR" sz="80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920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Atölye Eğitimlerini Kimler Yürütecek???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Gönüllü resim ve müzik öğretmenleri arasından seçilen öğretmenler;</a:t>
            </a:r>
          </a:p>
          <a:p>
            <a:endParaRPr lang="tr-TR" dirty="0" smtClean="0"/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r-TR" sz="3200" dirty="0">
                <a:latin typeface="Times New Roman"/>
                <a:ea typeface="Calibri"/>
                <a:cs typeface="Times New Roman"/>
              </a:rPr>
              <a:t>Halk Eğitim Merkezi Kursu olarak açılması hedeflenmekte olduğundan, ders verecek öğretmenlerin ücretlerinin Halk Eğitim Merkezi kanalıyla ödenmesi planlanmaktadır. </a:t>
            </a:r>
            <a:endParaRPr lang="tr-TR" sz="28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847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Biz Okullarımızda ne yapacağız?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Kendi sınıfımızda bulunan öğrencilerimiz içerisinde anlamlı düzeyde </a:t>
            </a:r>
            <a:r>
              <a:rPr lang="tr-TR" dirty="0" err="1" smtClean="0"/>
              <a:t>akrandaşlarından</a:t>
            </a:r>
            <a:r>
              <a:rPr lang="tr-TR" dirty="0" smtClean="0"/>
              <a:t> farklılık gösterdiğini düşündüğümüz öğrencimizi tespit edeceğiz</a:t>
            </a:r>
          </a:p>
          <a:p>
            <a:r>
              <a:rPr lang="tr-TR" dirty="0" smtClean="0"/>
              <a:t>İlgili öğrencinin velisi ile görüşerek (okula çağırarak veya ev ziyareti yaparak ) proje ile ilgili bilgileri aktaracağız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1011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/>
          <a:lstStyle/>
          <a:p>
            <a:r>
              <a:rPr lang="tr-TR" dirty="0" smtClean="0"/>
              <a:t>Veli çocuğunun </a:t>
            </a:r>
            <a:r>
              <a:rPr lang="tr-TR" dirty="0" err="1" smtClean="0"/>
              <a:t>atolye</a:t>
            </a:r>
            <a:r>
              <a:rPr lang="tr-TR" dirty="0" smtClean="0"/>
              <a:t> çalışmalarına dahil olmasını istemesi halinde </a:t>
            </a:r>
            <a:r>
              <a:rPr lang="tr-TR" b="1" dirty="0" smtClean="0">
                <a:solidFill>
                  <a:srgbClr val="FF0000"/>
                </a:solidFill>
              </a:rPr>
              <a:t>VELİ ONAY </a:t>
            </a:r>
            <a:r>
              <a:rPr lang="tr-TR" dirty="0" smtClean="0">
                <a:solidFill>
                  <a:srgbClr val="FF0000"/>
                </a:solidFill>
              </a:rPr>
              <a:t>FORMU</a:t>
            </a:r>
            <a:r>
              <a:rPr lang="tr-TR" dirty="0" smtClean="0"/>
              <a:t> ve </a:t>
            </a:r>
            <a:r>
              <a:rPr lang="tr-TR" b="1" dirty="0" smtClean="0">
                <a:solidFill>
                  <a:srgbClr val="FF0000"/>
                </a:solidFill>
              </a:rPr>
              <a:t>BİLGİ FORMU </a:t>
            </a:r>
            <a:r>
              <a:rPr lang="tr-TR" dirty="0" smtClean="0"/>
              <a:t>nu doldurmasını sağlayacağız</a:t>
            </a:r>
          </a:p>
          <a:p>
            <a:r>
              <a:rPr lang="tr-TR" dirty="0" smtClean="0"/>
              <a:t>Veliye çocuğunun </a:t>
            </a:r>
            <a:r>
              <a:rPr lang="tr-TR" dirty="0" err="1" smtClean="0"/>
              <a:t>atolye</a:t>
            </a:r>
            <a:r>
              <a:rPr lang="tr-TR" dirty="0" smtClean="0"/>
              <a:t> kurulu tarafından değerlendirileceği ve bu değerlendirmeyi  geçmesi halinde kendini keşfet projesi kapsamında yürütülecek olan eğitim faaliyetine katılabileceği bilgisi verilecektir.</a:t>
            </a:r>
          </a:p>
          <a:p>
            <a:r>
              <a:rPr lang="tr-TR" dirty="0" smtClean="0"/>
              <a:t>Veli Onay ve Veli Bilgi Formları  RAM’a gönderilmek üzere okul Müdürlüğüne teslim edilir.</a:t>
            </a:r>
          </a:p>
        </p:txBody>
      </p:sp>
    </p:spTree>
    <p:extLst>
      <p:ext uri="{BB962C8B-B14F-4D97-AF65-F5344CB8AC3E}">
        <p14:creationId xmlns:p14="http://schemas.microsoft.com/office/powerpoint/2010/main" val="322183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Veli Onay Formu 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040560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Öğrenci  Bilgi Formu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97732"/>
            <a:ext cx="5256584" cy="6060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262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Kurs Merkezine Ulaşım Nasıl Sağlanacak?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Kurs Merkezine ulaşımı veli kendi imkanları ile sağlayacaktır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46503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Malzeme Temini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endParaRPr lang="tr-TR" dirty="0" smtClean="0"/>
          </a:p>
          <a:p>
            <a:r>
              <a:rPr lang="tr-TR" sz="3200" b="1" dirty="0" smtClean="0"/>
              <a:t>Tüm Malzemeler Söke Kaymakamlığı Tarafından karşılanacaktır</a:t>
            </a:r>
            <a:endParaRPr lang="tr-TR" sz="3200" b="1" dirty="0"/>
          </a:p>
        </p:txBody>
      </p:sp>
      <p:pic>
        <p:nvPicPr>
          <p:cNvPr id="2050" name="Picture 2" descr="C:\Users\acrpc\Pictures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85689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7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Proje Kapsamına Alınması Gerektiği düşünülen öğrencilerin 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Velileri ile görüşüldükten sonra İlgili form ve bilgileri hazırlanıp , Söke Rehberlik ve Araştırma Merkezine ulaştırılmak üzere okul müdürlüğüne teslim edilecektir.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051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537770"/>
          </a:xfrm>
        </p:spPr>
        <p:txBody>
          <a:bodyPr/>
          <a:lstStyle/>
          <a:p>
            <a:r>
              <a:rPr lang="tr-TR" b="1" dirty="0" smtClean="0"/>
              <a:t>Resim veya </a:t>
            </a:r>
            <a:r>
              <a:rPr lang="tr-TR" b="1" dirty="0" err="1" smtClean="0"/>
              <a:t>MüzikYeteneği</a:t>
            </a:r>
            <a:r>
              <a:rPr lang="tr-TR" b="1" dirty="0" smtClean="0"/>
              <a:t> olan çocuk nasıl anlaşılır?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473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PROJENİN PAYDAŞLARI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tr-TR" sz="4800" b="1" cap="all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SÖKE KAYMAKAMLIĞI</a:t>
            </a:r>
            <a:endParaRPr lang="tr-TR" sz="4800" dirty="0"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1200"/>
              </a:spcAft>
            </a:pPr>
            <a:r>
              <a:rPr lang="tr-TR" sz="3200" b="1" cap="all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İLÇE MİLLİ EĞİTİM MÜDÜRLÜĞÜ</a:t>
            </a:r>
            <a:endParaRPr lang="tr-TR" sz="1400" dirty="0"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1200"/>
              </a:spcAft>
            </a:pPr>
            <a:r>
              <a:rPr lang="tr-TR" sz="3200" b="1" cap="all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SÖKE REHBERLİK VE ARAŞTIRMA </a:t>
            </a:r>
            <a:r>
              <a:rPr lang="tr-TR" sz="3200" b="1" cap="all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MERKEZİ</a:t>
            </a:r>
          </a:p>
          <a:p>
            <a:pPr algn="ctr">
              <a:spcAft>
                <a:spcPts val="1200"/>
              </a:spcAft>
            </a:pPr>
            <a:r>
              <a:rPr lang="tr-TR" sz="3200" b="1" cap="all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Söke belediyesi</a:t>
            </a:r>
          </a:p>
          <a:p>
            <a:pPr algn="ctr">
              <a:spcAft>
                <a:spcPts val="1200"/>
              </a:spcAft>
            </a:pPr>
            <a:r>
              <a:rPr lang="tr-TR" sz="3200" b="1" cap="all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HAlK</a:t>
            </a:r>
            <a:r>
              <a:rPr lang="tr-TR" sz="3200" b="1" cap="all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EĞİTİM MERKEZİ</a:t>
            </a:r>
          </a:p>
          <a:p>
            <a:pPr marL="64008" indent="0" algn="ctr">
              <a:spcAft>
                <a:spcPts val="1200"/>
              </a:spcAft>
              <a:buNone/>
            </a:pPr>
            <a:endParaRPr lang="tr-TR" sz="1400" dirty="0">
              <a:latin typeface="Calibri"/>
              <a:ea typeface="Times New Roman"/>
              <a:cs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565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Bazı özel yetenekli çocuklar çevresi tarafından fark edilmeyebilir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4" y="1882775"/>
            <a:ext cx="719677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71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55264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644008" y="1700808"/>
            <a:ext cx="4499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chemeClr val="accent1">
                    <a:lumMod val="75000"/>
                  </a:schemeClr>
                </a:solidFill>
              </a:rPr>
              <a:t>Bazı özel yetenekli çocukların akademik başarıları düşüktür</a:t>
            </a:r>
          </a:p>
        </p:txBody>
      </p:sp>
    </p:spTree>
    <p:extLst>
      <p:ext uri="{BB962C8B-B14F-4D97-AF65-F5344CB8AC3E}">
        <p14:creationId xmlns:p14="http://schemas.microsoft.com/office/powerpoint/2010/main" val="2036731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Müzik Yeteneği Olan Çocuk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25000" lnSpcReduction="20000"/>
          </a:bodyPr>
          <a:lstStyle/>
          <a:p>
            <a:r>
              <a:rPr lang="tr-TR" sz="8000" b="1" dirty="0">
                <a:solidFill>
                  <a:schemeClr val="accent2">
                    <a:lumMod val="75000"/>
                  </a:schemeClr>
                </a:solidFill>
              </a:rPr>
              <a:t>Ritmik Zekâ</a:t>
            </a:r>
          </a:p>
          <a:p>
            <a:endParaRPr lang="tr-TR" sz="8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8000" b="1" dirty="0">
                <a:solidFill>
                  <a:schemeClr val="accent2">
                    <a:lumMod val="75000"/>
                  </a:schemeClr>
                </a:solidFill>
              </a:rPr>
              <a:t>Ritmik zekâlı ve yetenekli çocuklar şu şekilde anlaşılır:</a:t>
            </a:r>
          </a:p>
          <a:p>
            <a:endParaRPr lang="tr-TR" sz="8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8000" b="1" dirty="0">
                <a:solidFill>
                  <a:schemeClr val="accent2">
                    <a:lumMod val="75000"/>
                  </a:schemeClr>
                </a:solidFill>
              </a:rPr>
              <a:t>- Ritmik olarak konuşur veya ritmik hareket eder.</a:t>
            </a:r>
          </a:p>
          <a:p>
            <a:endParaRPr lang="tr-TR" sz="8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8000" b="1" dirty="0">
                <a:solidFill>
                  <a:schemeClr val="accent2">
                    <a:lumMod val="75000"/>
                  </a:schemeClr>
                </a:solidFill>
              </a:rPr>
              <a:t>- Çevresindeki seslere karşı çok duyarlıdır.</a:t>
            </a:r>
          </a:p>
          <a:p>
            <a:endParaRPr lang="tr-TR" sz="8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8000" b="1" dirty="0">
                <a:solidFill>
                  <a:schemeClr val="accent2">
                    <a:lumMod val="75000"/>
                  </a:schemeClr>
                </a:solidFill>
              </a:rPr>
              <a:t>- Müziğe eşlik eder.</a:t>
            </a:r>
          </a:p>
          <a:p>
            <a:endParaRPr lang="tr-TR" sz="8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8000" b="1" dirty="0">
                <a:solidFill>
                  <a:schemeClr val="accent2">
                    <a:lumMod val="75000"/>
                  </a:schemeClr>
                </a:solidFill>
              </a:rPr>
              <a:t>- Çalışırken tempo tutar.</a:t>
            </a:r>
          </a:p>
          <a:p>
            <a:endParaRPr lang="tr-TR" sz="8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8000" b="1" dirty="0">
                <a:solidFill>
                  <a:schemeClr val="accent2">
                    <a:lumMod val="75000"/>
                  </a:schemeClr>
                </a:solidFill>
              </a:rPr>
              <a:t>- Melodileri kolayca hatırlar.</a:t>
            </a:r>
          </a:p>
          <a:p>
            <a:endParaRPr lang="tr-TR" sz="8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8000" b="1" dirty="0">
                <a:solidFill>
                  <a:schemeClr val="accent2">
                    <a:lumMod val="75000"/>
                  </a:schemeClr>
                </a:solidFill>
              </a:rPr>
              <a:t>- Nota bilmese de sesleri tanır.</a:t>
            </a:r>
          </a:p>
          <a:p>
            <a:endParaRPr lang="tr-TR" sz="8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8000" b="1" dirty="0">
                <a:solidFill>
                  <a:schemeClr val="accent2">
                    <a:lumMod val="75000"/>
                  </a:schemeClr>
                </a:solidFill>
              </a:rPr>
              <a:t>- Öğrendiği şarkıları usulüne uygun seslendirir.</a:t>
            </a:r>
          </a:p>
          <a:p>
            <a:endParaRPr lang="tr-TR" sz="8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8000" b="1" dirty="0">
                <a:solidFill>
                  <a:schemeClr val="accent2">
                    <a:lumMod val="75000"/>
                  </a:schemeClr>
                </a:solidFill>
              </a:rPr>
              <a:t>- Enstrüman çalar. Koroda çalışmaya heveslidir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64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Müzik Alanındaki Yetenek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Ritim ve melodiye diğer çocuklardan fazla tepkide bulunurlar.</a:t>
            </a:r>
          </a:p>
          <a:p>
            <a:r>
              <a:rPr lang="tr-TR" dirty="0"/>
              <a:t>Müzik parçaları bestelemeye büyük istek ve çaba gösterirler,</a:t>
            </a:r>
          </a:p>
          <a:p>
            <a:r>
              <a:rPr lang="tr-TR" dirty="0"/>
              <a:t>Başkaları şarkı söylerken onlara katılmaktan hoşlanırlar.</a:t>
            </a:r>
          </a:p>
          <a:p>
            <a:r>
              <a:rPr lang="tr-TR" dirty="0"/>
              <a:t>Duygu ve düşüncelerini anlatmak için sık sık müziği araç olarak kullanırlar.</a:t>
            </a:r>
          </a:p>
          <a:p>
            <a:r>
              <a:rPr lang="tr-TR" dirty="0"/>
              <a:t>Çeşitli müzik aletleri ile ilgilenir, onları çalmayı denerler.</a:t>
            </a:r>
          </a:p>
          <a:p>
            <a:r>
              <a:rPr lang="tr-TR" dirty="0"/>
              <a:t>Dinlediği şarkıyı kısa zamanda öğrenir, anlamlı ve uygun şekilde söylerler.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4236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tr-TR" dirty="0" smtClean="0"/>
              <a:t>Resim Yeteneği Olan </a:t>
            </a:r>
            <a:r>
              <a:rPr lang="tr-TR" dirty="0" err="1" smtClean="0"/>
              <a:t>ÇOcuk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55000" lnSpcReduction="20000"/>
          </a:bodyPr>
          <a:lstStyle/>
          <a:p>
            <a:r>
              <a:rPr lang="tr-T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Görsel Zekâ</a:t>
            </a:r>
          </a:p>
          <a:p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Görsel zekâlı ve yetenekli çocuklar şu şekilde anlaşılır:</a:t>
            </a:r>
          </a:p>
          <a:p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Dizi oluşturan yap-bozları ve bulmacaları sever.</a:t>
            </a:r>
          </a:p>
          <a:p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Kâğıt üzerinde karalamalar yapar.</a:t>
            </a:r>
          </a:p>
          <a:p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Şemalarla anlatmayı sever.</a:t>
            </a:r>
          </a:p>
          <a:p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Okurken kitapların yazılarından çok resimlerine odaklanır.</a:t>
            </a:r>
          </a:p>
          <a:p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Görsel sunuşları sever.</a:t>
            </a:r>
          </a:p>
          <a:p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Sanat çalışmalarından çok keyif alır.</a:t>
            </a:r>
          </a:p>
          <a:p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Arkadaşlarına göre daha çok hayal kurar.</a:t>
            </a:r>
          </a:p>
          <a:p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Hayalindeki resimleri çok güzel anlatır.</a:t>
            </a:r>
          </a:p>
          <a:p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Tablo, harita, diyagramları kolaylıkla okur.</a:t>
            </a:r>
          </a:p>
          <a:p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Adresleri mükemmel tarif eder, kolaylıkla bulur.</a:t>
            </a:r>
          </a:p>
        </p:txBody>
      </p:sp>
    </p:spTree>
    <p:extLst>
      <p:ext uri="{BB962C8B-B14F-4D97-AF65-F5344CB8AC3E}">
        <p14:creationId xmlns:p14="http://schemas.microsoft.com/office/powerpoint/2010/main" val="695981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tr-TR" dirty="0"/>
              <a:t>Resim Alanındaki Yetenek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Çeşitli konularda ve diğer çocukların yaptığından değişik çizimler yaparlar.</a:t>
            </a:r>
          </a:p>
          <a:p>
            <a:r>
              <a:rPr lang="tr-TR" dirty="0"/>
              <a:t>Resimlere derinlik verir ve parçalar arasında uygun oranlar kullanırlar.</a:t>
            </a:r>
          </a:p>
          <a:p>
            <a:r>
              <a:rPr lang="tr-TR" dirty="0"/>
              <a:t>Resim yapmayı ciddiye alır ve bundan haz duyar ve buna çok zaman harcarlar.</a:t>
            </a:r>
          </a:p>
          <a:p>
            <a:r>
              <a:rPr lang="tr-TR" dirty="0"/>
              <a:t>Diğer insanların yaptığı resim çalışmalarına ilgi duyarlar.</a:t>
            </a:r>
          </a:p>
          <a:p>
            <a:r>
              <a:rPr lang="tr-TR" dirty="0"/>
              <a:t>Diğerlerinin eleştirilerinden hoşlanır ve yeni şeyler öğrenirler.</a:t>
            </a:r>
          </a:p>
          <a:p>
            <a:r>
              <a:rPr lang="tr-TR" dirty="0"/>
              <a:t>Resmi kendi yaşantılarını ve duygularını ifade etmek  için başarılı bir şekilde kullanırlar.</a:t>
            </a:r>
          </a:p>
          <a:p>
            <a:r>
              <a:rPr lang="tr-TR" dirty="0"/>
              <a:t>Çamur, sabun ve </a:t>
            </a:r>
            <a:r>
              <a:rPr lang="tr-TR" dirty="0" err="1"/>
              <a:t>plastilin</a:t>
            </a:r>
            <a:r>
              <a:rPr lang="tr-TR" dirty="0"/>
              <a:t> vb. yumuşak gereçlerle üç boyutlu figürler yapmaya özel bir ilgi gösterirler.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95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5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tr-TR" dirty="0" smtClean="0"/>
              <a:t>PROJENİN SÜRESİ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b="1" dirty="0"/>
              <a:t>Projenin başlangıç tarihi </a:t>
            </a:r>
            <a:r>
              <a:rPr lang="tr-TR" sz="3200" b="1" i="1" dirty="0"/>
              <a:t>01.04.2017</a:t>
            </a:r>
            <a:r>
              <a:rPr lang="tr-TR" sz="3200" b="1" dirty="0"/>
              <a:t> </a:t>
            </a:r>
          </a:p>
          <a:p>
            <a:endParaRPr lang="tr-TR" sz="3200" b="1" dirty="0" smtClean="0"/>
          </a:p>
          <a:p>
            <a:r>
              <a:rPr lang="tr-TR" sz="3200" b="1" dirty="0" smtClean="0"/>
              <a:t>Projenin </a:t>
            </a:r>
            <a:r>
              <a:rPr lang="tr-TR" sz="3200" b="1" dirty="0"/>
              <a:t>bitiş tarihi 01</a:t>
            </a:r>
            <a:r>
              <a:rPr lang="tr-TR" sz="3200" b="1" i="1" dirty="0"/>
              <a:t>.06.2018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171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tr-TR" dirty="0" smtClean="0"/>
              <a:t>PROJE KİMLERE YÖNELİK???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Söke'deki İlkokul </a:t>
            </a:r>
            <a:r>
              <a:rPr lang="tr-TR" sz="2400" b="1" dirty="0">
                <a:solidFill>
                  <a:schemeClr val="bg1"/>
                </a:solidFill>
              </a:rPr>
              <a:t>1.,2. ve 3. Sınıf öğrencileri arasından;</a:t>
            </a:r>
          </a:p>
          <a:p>
            <a:r>
              <a:rPr lang="tr-TR" sz="2400" dirty="0"/>
              <a:t>-BİLSEM seçmelerinde başarılı olmasına rağmen çeşitli nedenlerle Aydın Bilim Sanat Merkezine </a:t>
            </a:r>
            <a:r>
              <a:rPr lang="tr-TR" sz="2400" dirty="0" smtClean="0"/>
              <a:t>gidemeyen resim ve müzik alanında yetenekli öğrenciler</a:t>
            </a:r>
            <a:r>
              <a:rPr lang="tr-TR" sz="2400" dirty="0"/>
              <a:t>,</a:t>
            </a:r>
          </a:p>
          <a:p>
            <a:r>
              <a:rPr lang="tr-TR" sz="2400" dirty="0"/>
              <a:t>-BİLSEM seçmelerine aday gösterilen fakat İl Tanılama Sınav Komisyonu değerlendirmesini </a:t>
            </a:r>
            <a:r>
              <a:rPr lang="tr-TR" sz="2400" dirty="0" smtClean="0"/>
              <a:t>geçemeyen, resim ve müzik alanında yetenekli </a:t>
            </a:r>
            <a:r>
              <a:rPr lang="tr-TR" sz="2400" dirty="0"/>
              <a:t>öğrenciler,</a:t>
            </a:r>
          </a:p>
          <a:p>
            <a:r>
              <a:rPr lang="tr-TR" sz="2400" dirty="0"/>
              <a:t>-Söke ilçe merkezinde bulunan </a:t>
            </a:r>
            <a:r>
              <a:rPr lang="tr-TR" sz="2400" dirty="0" smtClean="0"/>
              <a:t>bilsem </a:t>
            </a:r>
            <a:r>
              <a:rPr lang="tr-TR" sz="2400" dirty="0" err="1" smtClean="0"/>
              <a:t>sıavına</a:t>
            </a:r>
            <a:r>
              <a:rPr lang="tr-TR" sz="2400" dirty="0" smtClean="0"/>
              <a:t> girmemiş ,resim veya müzik dallarında  </a:t>
            </a:r>
            <a:r>
              <a:rPr lang="tr-TR" sz="2400" dirty="0"/>
              <a:t>akranlarına göre anlamlı düzeyde farklılık gösteren </a:t>
            </a:r>
            <a:r>
              <a:rPr lang="tr-TR" sz="2400" dirty="0" smtClean="0"/>
              <a:t>öğrenciler </a:t>
            </a:r>
            <a:r>
              <a:rPr lang="tr-TR" sz="2400" dirty="0"/>
              <a:t>seçilecektir.</a:t>
            </a:r>
          </a:p>
        </p:txBody>
      </p:sp>
    </p:spTree>
    <p:extLst>
      <p:ext uri="{BB962C8B-B14F-4D97-AF65-F5344CB8AC3E}">
        <p14:creationId xmlns:p14="http://schemas.microsoft.com/office/powerpoint/2010/main" val="185482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Projenin Gerekçesi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tr-TR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Özel yetenekleri olan çocukların yeteneklerini daha da geliştirmek için yeni bir ortam ve fırsat yaratmak hedeflenmektedir.</a:t>
            </a:r>
            <a:endParaRPr lang="tr-T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4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Projenin Amacı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Söke İlçesinde özel yeteneği olan öğrencilerin doğru tespit edilmesini sağlayarak yetenekleri doğrultusunda verimli eğitim almaları hedeflenmektedir</a:t>
            </a:r>
          </a:p>
        </p:txBody>
      </p:sp>
    </p:spTree>
    <p:extLst>
      <p:ext uri="{BB962C8B-B14F-4D97-AF65-F5344CB8AC3E}">
        <p14:creationId xmlns:p14="http://schemas.microsoft.com/office/powerpoint/2010/main" val="197143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ÖZEL YETENEKLİ BİREY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Zeka, yaratıcılık, sanat, spor, liderlik kapasitesi veya özel akademik alanlarda yaşıtlarına göre yüksek düzeyde motivasyon, performans gösterdiği uzmanlar tarafından belirlenen çocuk/öğrencilerdir. </a:t>
            </a:r>
          </a:p>
          <a:p>
            <a:endParaRPr lang="tr-TR" dirty="0"/>
          </a:p>
          <a:p>
            <a:r>
              <a:rPr lang="tr-TR" dirty="0"/>
              <a:t>“İnsanlık yaşamı için temel değeri olan alanlarda gösterilen olağanüstü başarı veya performans.’ (SAK, 2011)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72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Projenin Hedefleri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tr-TR" sz="3200" dirty="0">
                <a:latin typeface="Times New Roman"/>
                <a:ea typeface="Times New Roman"/>
              </a:rPr>
              <a:t>Özel yetenekli öğrenciler konusunda toplumsal farkındalık yaratarak toplumun ve eğitim camiasının desteğini almak.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tr-TR" sz="3200" dirty="0">
                <a:latin typeface="Times New Roman"/>
                <a:ea typeface="Times New Roman"/>
              </a:rPr>
              <a:t>Özel yetenekli bireylerin yeteneklerini sergileme imkanı bulması.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tr-TR" sz="3200" dirty="0">
                <a:latin typeface="Times New Roman"/>
                <a:ea typeface="Times New Roman"/>
              </a:rPr>
              <a:t>Öğretmenlerin özel yetenekli bireylerin eğitimi konusunda bilgi sahibi olması.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tr-TR" sz="3200" dirty="0">
                <a:latin typeface="Times New Roman"/>
                <a:ea typeface="Times New Roman"/>
              </a:rPr>
              <a:t>Özel yetenekli bireylerin toplum içinde kendilerini yalnız hissetmemelerini sağlamak.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tr-TR" sz="3200" dirty="0">
                <a:latin typeface="Times New Roman"/>
                <a:ea typeface="Times New Roman"/>
              </a:rPr>
              <a:t>Özel yeteneği olan çocukların tespiti sağlanarak eğitim sistemi içinde kaybolup gitmelerinin önlenmesi.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400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dirty="0" smtClean="0"/>
              <a:t>Nerede Yürütülecek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/>
          <a:lstStyle/>
          <a:p>
            <a:r>
              <a:rPr lang="tr-TR" dirty="0" smtClean="0"/>
              <a:t>Proje kapsamına alınan öğrencilerin eğitimleri müzik ve resim atölyelerinde gerçekleştirilecek</a:t>
            </a:r>
            <a:endParaRPr lang="tr-TR" dirty="0"/>
          </a:p>
        </p:txBody>
      </p:sp>
      <p:pic>
        <p:nvPicPr>
          <p:cNvPr id="1026" name="Picture 2" descr="C:\Users\acrpc\Pictures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13995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rpc\Pictures\13-13-0-muzik07102015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42119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62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375</TotalTime>
  <Words>877</Words>
  <Application>Microsoft Office PowerPoint</Application>
  <PresentationFormat>Ekran Gösterisi 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Canlı</vt:lpstr>
      <vt:lpstr>KENDİNİ KEŞFET</vt:lpstr>
      <vt:lpstr>PROJENİN PAYDAŞLARI</vt:lpstr>
      <vt:lpstr>PROJENİN SÜRESİ</vt:lpstr>
      <vt:lpstr>PROJE KİMLERE YÖNELİK???</vt:lpstr>
      <vt:lpstr>Projenin Gerekçesi</vt:lpstr>
      <vt:lpstr>Projenin Amacı</vt:lpstr>
      <vt:lpstr>ÖZEL YETENEKLİ BİREY </vt:lpstr>
      <vt:lpstr>Projenin Hedefleri</vt:lpstr>
      <vt:lpstr>Nerede Yürütülecek</vt:lpstr>
      <vt:lpstr>Projenin Uygulama Adımları</vt:lpstr>
      <vt:lpstr>Atölye Eğitimlerini Kimler Yürütecek???</vt:lpstr>
      <vt:lpstr>Biz Okullarımızda ne yapacağız?</vt:lpstr>
      <vt:lpstr>PowerPoint Sunusu</vt:lpstr>
      <vt:lpstr>Veli Onay Formu </vt:lpstr>
      <vt:lpstr>Öğrenci  Bilgi Formu</vt:lpstr>
      <vt:lpstr>Kurs Merkezine Ulaşım Nasıl Sağlanacak?</vt:lpstr>
      <vt:lpstr>Malzeme Temini</vt:lpstr>
      <vt:lpstr>Proje Kapsamına Alınması Gerektiği düşünülen öğrencilerin ;</vt:lpstr>
      <vt:lpstr>Resim veya MüzikYeteneği olan çocuk nasıl anlaşılır?</vt:lpstr>
      <vt:lpstr>Bazı özel yetenekli çocuklar çevresi tarafından fark edilmeyebilir</vt:lpstr>
      <vt:lpstr>PowerPoint Sunusu</vt:lpstr>
      <vt:lpstr>Müzik Yeteneği Olan Çocuk </vt:lpstr>
      <vt:lpstr>Müzik Alanındaki Yetenek Özellikleri</vt:lpstr>
      <vt:lpstr>Resim Yeteneği Olan ÇOcuk</vt:lpstr>
      <vt:lpstr>Resim Alanındaki Yetenek Özellikleri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acrpc</dc:creator>
  <cp:lastModifiedBy>MEB</cp:lastModifiedBy>
  <cp:revision>28</cp:revision>
  <dcterms:created xsi:type="dcterms:W3CDTF">2017-03-24T07:07:44Z</dcterms:created>
  <dcterms:modified xsi:type="dcterms:W3CDTF">2017-11-17T11:04:33Z</dcterms:modified>
</cp:coreProperties>
</file>