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5" r:id="rId14"/>
    <p:sldId id="268" r:id="rId15"/>
    <p:sldId id="284" r:id="rId16"/>
    <p:sldId id="269" r:id="rId17"/>
    <p:sldId id="270" r:id="rId18"/>
    <p:sldId id="271" r:id="rId19"/>
    <p:sldId id="272" r:id="rId20"/>
    <p:sldId id="273" r:id="rId21"/>
    <p:sldId id="274" r:id="rId22"/>
    <p:sldId id="275" r:id="rId23"/>
    <p:sldId id="277" r:id="rId24"/>
    <p:sldId id="276" r:id="rId25"/>
    <p:sldId id="278" r:id="rId26"/>
    <p:sldId id="279" r:id="rId27"/>
    <p:sldId id="280" r:id="rId28"/>
    <p:sldId id="281" r:id="rId29"/>
    <p:sldId id="282" r:id="rId30"/>
    <p:sldId id="283"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05.02.2018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05.02.2018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05.02.2018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05.02.2018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05.02.2018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05.02.2018</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05.02.2018</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3068960"/>
            <a:ext cx="8229600" cy="1430015"/>
          </a:xfrm>
        </p:spPr>
        <p:txBody>
          <a:bodyPr>
            <a:normAutofit/>
          </a:bodyPr>
          <a:lstStyle/>
          <a:p>
            <a:r>
              <a:rPr lang="tr-TR" sz="5400" b="1" dirty="0" smtClean="0"/>
              <a:t>ÖZEL ÖĞRENME GÜÇLÜĞÜ</a:t>
            </a:r>
            <a:endParaRPr lang="tr-TR" sz="5400" b="1" dirty="0"/>
          </a:p>
        </p:txBody>
      </p:sp>
      <p:sp>
        <p:nvSpPr>
          <p:cNvPr id="3" name="Alt Başlık 2"/>
          <p:cNvSpPr>
            <a:spLocks noGrp="1"/>
          </p:cNvSpPr>
          <p:nvPr>
            <p:ph type="subTitle" idx="1"/>
          </p:nvPr>
        </p:nvSpPr>
        <p:spPr>
          <a:xfrm>
            <a:off x="0" y="4572000"/>
            <a:ext cx="8460432" cy="1066800"/>
          </a:xfrm>
        </p:spPr>
        <p:txBody>
          <a:bodyPr>
            <a:normAutofit lnSpcReduction="10000"/>
          </a:bodyPr>
          <a:lstStyle/>
          <a:p>
            <a:r>
              <a:rPr lang="tr-TR" sz="6600" b="1" dirty="0" err="1" smtClean="0">
                <a:solidFill>
                  <a:schemeClr val="tx1"/>
                </a:solidFill>
              </a:rPr>
              <a:t>Disleksi</a:t>
            </a:r>
            <a:endParaRPr lang="tr-TR" sz="6600" b="1" dirty="0">
              <a:solidFill>
                <a:schemeClr val="tx1"/>
              </a:solidFill>
            </a:endParaRPr>
          </a:p>
        </p:txBody>
      </p:sp>
      <p:pic>
        <p:nvPicPr>
          <p:cNvPr id="1026" name="Picture 2" descr="C:\Users\Hatice\Desktop\disleksi-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459897" cy="3452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866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ÖZEL ÖĞRENME GÜÇLÜĞÜNÜN ÇEŞİTLERİ</a:t>
            </a:r>
            <a:endParaRPr lang="tr-TR" dirty="0"/>
          </a:p>
        </p:txBody>
      </p:sp>
      <p:sp>
        <p:nvSpPr>
          <p:cNvPr id="3" name="İçerik Yer Tutucusu 2"/>
          <p:cNvSpPr>
            <a:spLocks noGrp="1"/>
          </p:cNvSpPr>
          <p:nvPr>
            <p:ph idx="1"/>
          </p:nvPr>
        </p:nvSpPr>
        <p:spPr/>
        <p:txBody>
          <a:bodyPr>
            <a:normAutofit/>
          </a:bodyPr>
          <a:lstStyle/>
          <a:p>
            <a:pPr lvl="0" algn="just"/>
            <a:r>
              <a:rPr lang="tr-TR" sz="2400" b="1" dirty="0" smtClean="0">
                <a:latin typeface="Times New Roman" pitchFamily="18" charset="0"/>
                <a:cs typeface="Times New Roman" pitchFamily="18" charset="0"/>
              </a:rPr>
              <a:t>2-DİSGRAF</a:t>
            </a:r>
            <a:r>
              <a:rPr lang="tr-TR" sz="2400" dirty="0" smtClean="0">
                <a:latin typeface="Times New Roman" pitchFamily="18" charset="0"/>
                <a:cs typeface="Times New Roman" pitchFamily="18" charset="0"/>
              </a:rPr>
              <a:t>İ(yazma güçlüğü): ): Yazım hataları, okunaksız ve düzensiz el yazısı, bazı harf, rakam ve sözcükleri ters yazma, b-d, m-n, ı-i, d-t, g-ğ, g-y gibi harfleri karıştırma, sözcükler arasında boşluk bırakmadan ya da sözcüğü birkaç parçaya bölerek yazma gibi bozuklulara rastlanır.</a:t>
            </a:r>
          </a:p>
          <a:p>
            <a:endParaRPr lang="tr-TR" dirty="0"/>
          </a:p>
        </p:txBody>
      </p:sp>
    </p:spTree>
    <p:extLst>
      <p:ext uri="{BB962C8B-B14F-4D97-AF65-F5344CB8AC3E}">
        <p14:creationId xmlns:p14="http://schemas.microsoft.com/office/powerpoint/2010/main" val="224719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ÖZEL ÖĞRENME GÜÇLÜĞÜNÜN ÇEŞİTLERİ</a:t>
            </a:r>
            <a:endParaRPr lang="tr-TR" dirty="0"/>
          </a:p>
        </p:txBody>
      </p:sp>
      <p:sp>
        <p:nvSpPr>
          <p:cNvPr id="3" name="İçerik Yer Tutucusu 2"/>
          <p:cNvSpPr>
            <a:spLocks noGrp="1"/>
          </p:cNvSpPr>
          <p:nvPr>
            <p:ph idx="1"/>
          </p:nvPr>
        </p:nvSpPr>
        <p:spPr/>
        <p:txBody>
          <a:bodyPr>
            <a:normAutofit/>
          </a:bodyPr>
          <a:lstStyle/>
          <a:p>
            <a:pPr lvl="0"/>
            <a:r>
              <a:rPr lang="tr-TR" sz="2400" b="1" dirty="0" smtClean="0">
                <a:latin typeface="Times New Roman" pitchFamily="18" charset="0"/>
                <a:cs typeface="Times New Roman" pitchFamily="18" charset="0"/>
              </a:rPr>
              <a:t>3-DİSKALKULİ(aritmetik bozukluk):</a:t>
            </a:r>
          </a:p>
          <a:p>
            <a:pPr marL="114300" lvl="0" indent="0" algn="just">
              <a:buNone/>
            </a:pPr>
            <a:r>
              <a:rPr lang="tr-TR" sz="2400" dirty="0" smtClean="0">
                <a:latin typeface="Times New Roman" pitchFamily="18" charset="0"/>
                <a:cs typeface="Times New Roman" pitchFamily="18" charset="0"/>
              </a:rPr>
              <a:t> Matematik terimlerini, kavramları anlayamama, sayı ve sembolleri tanıyamama, gerekli sembolleri kullanma, eldeli sayıları toplamayı unutma, çarpım tablosunu öğrenmede sınıf arkadaşlarına göre çok geri kalma, problem çözümünde izlenecek adımlara karar verememe biçiminde kendisini gösteren bozukluklarla karşılaşılır</a:t>
            </a:r>
          </a:p>
          <a:p>
            <a:endParaRPr lang="tr-TR" dirty="0"/>
          </a:p>
        </p:txBody>
      </p:sp>
    </p:spTree>
    <p:extLst>
      <p:ext uri="{BB962C8B-B14F-4D97-AF65-F5344CB8AC3E}">
        <p14:creationId xmlns:p14="http://schemas.microsoft.com/office/powerpoint/2010/main" val="196496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smtClean="0"/>
              <a:t/>
            </a:r>
            <a:br>
              <a:rPr lang="tr-TR" dirty="0" smtClean="0"/>
            </a:br>
            <a:r>
              <a:rPr lang="tr-TR" dirty="0" smtClean="0"/>
              <a:t>Okul </a:t>
            </a:r>
            <a:r>
              <a:rPr lang="tr-TR" dirty="0"/>
              <a:t>Öncesi Dönemde </a:t>
            </a:r>
            <a:r>
              <a:rPr lang="tr-TR" dirty="0" err="1"/>
              <a:t>Disleksi</a:t>
            </a:r>
            <a:r>
              <a:rPr lang="tr-TR" dirty="0"/>
              <a:t/>
            </a:r>
            <a:br>
              <a:rPr lang="tr-TR" dirty="0"/>
            </a:br>
            <a:endParaRPr lang="tr-TR" dirty="0"/>
          </a:p>
        </p:txBody>
      </p:sp>
      <p:sp>
        <p:nvSpPr>
          <p:cNvPr id="3" name="İçerik Yer Tutucusu 2"/>
          <p:cNvSpPr>
            <a:spLocks noGrp="1"/>
          </p:cNvSpPr>
          <p:nvPr>
            <p:ph idx="1"/>
          </p:nvPr>
        </p:nvSpPr>
        <p:spPr>
          <a:xfrm>
            <a:off x="0" y="980728"/>
            <a:ext cx="8460432" cy="5877272"/>
          </a:xfrm>
        </p:spPr>
        <p:txBody>
          <a:bodyPr>
            <a:noAutofit/>
          </a:bodyPr>
          <a:lstStyle/>
          <a:p>
            <a:pPr algn="just">
              <a:lnSpc>
                <a:spcPct val="150000"/>
              </a:lnSpc>
            </a:pPr>
            <a:r>
              <a:rPr lang="tr-TR" sz="2000" dirty="0" smtClean="0">
                <a:latin typeface="Times New Roman" pitchFamily="18" charset="0"/>
                <a:cs typeface="Times New Roman" pitchFamily="18" charset="0"/>
              </a:rPr>
              <a:t>Bebekliklerinde </a:t>
            </a:r>
            <a:r>
              <a:rPr lang="tr-TR" sz="2000" dirty="0">
                <a:latin typeface="Times New Roman" pitchFamily="18" charset="0"/>
                <a:cs typeface="Times New Roman" pitchFamily="18" charset="0"/>
              </a:rPr>
              <a:t>emeklemekte zorluk çektiği, çapraz kol ve bacak hareketini uygulayamadığı için çoğunlukla karnının üzerinde sürünür gibi bir görüntü sergilediği, el ve ayak </a:t>
            </a:r>
            <a:r>
              <a:rPr lang="tr-TR" sz="2000" dirty="0" err="1">
                <a:latin typeface="Times New Roman" pitchFamily="18" charset="0"/>
                <a:cs typeface="Times New Roman" pitchFamily="18" charset="0"/>
              </a:rPr>
              <a:t>dominansının</a:t>
            </a:r>
            <a:r>
              <a:rPr lang="tr-TR" sz="2000" dirty="0">
                <a:latin typeface="Times New Roman" pitchFamily="18" charset="0"/>
                <a:cs typeface="Times New Roman" pitchFamily="18" charset="0"/>
              </a:rPr>
              <a:t> gelişmediği veya geç geliştiği de gözlemlenebilir.</a:t>
            </a:r>
          </a:p>
          <a:p>
            <a:pPr algn="just">
              <a:lnSpc>
                <a:spcPct val="150000"/>
              </a:lnSpc>
            </a:pPr>
            <a:r>
              <a:rPr lang="tr-TR" sz="2000" dirty="0">
                <a:latin typeface="Times New Roman" pitchFamily="18" charset="0"/>
                <a:cs typeface="Times New Roman" pitchFamily="18" charset="0"/>
              </a:rPr>
              <a:t>Konuşmada gecikme, kelimeleri yanlış söyleme, bildiği halde nesne ve kişilerin adlarını hatırlayamama, kelimeleri bulmakta güçlük ( örneğin; tencere demek istediğinde “yemek pişirilen şey” diyebilir), Sözcüklerin harflerini değiştirmek ( kocaman-</a:t>
            </a:r>
            <a:r>
              <a:rPr lang="tr-TR" sz="2000" dirty="0" err="1">
                <a:latin typeface="Times New Roman" pitchFamily="18" charset="0"/>
                <a:cs typeface="Times New Roman" pitchFamily="18" charset="0"/>
              </a:rPr>
              <a:t>cokaman</a:t>
            </a:r>
            <a:r>
              <a:rPr lang="tr-TR" sz="2000" dirty="0">
                <a:latin typeface="Times New Roman" pitchFamily="18" charset="0"/>
                <a:cs typeface="Times New Roman" pitchFamily="18" charset="0"/>
              </a:rPr>
              <a:t>, köpek-</a:t>
            </a:r>
            <a:r>
              <a:rPr lang="tr-TR" sz="2000" dirty="0" err="1">
                <a:latin typeface="Times New Roman" pitchFamily="18" charset="0"/>
                <a:cs typeface="Times New Roman" pitchFamily="18" charset="0"/>
              </a:rPr>
              <a:t>pökek</a:t>
            </a:r>
            <a:r>
              <a:rPr lang="tr-TR" sz="2000" dirty="0">
                <a:latin typeface="Times New Roman" pitchFamily="18" charset="0"/>
                <a:cs typeface="Times New Roman" pitchFamily="18" charset="0"/>
              </a:rPr>
              <a:t>), Sözcük hazinesi çok yavaş artar, sıklıkla doğru kelimeyi bulmakta zorlanır. Olayları sırasıyla anlatamama, devrik cümle kurma görülebilir</a:t>
            </a:r>
          </a:p>
          <a:p>
            <a:pPr algn="just">
              <a:lnSpc>
                <a:spcPct val="150000"/>
              </a:lnSpc>
            </a:pPr>
            <a:r>
              <a:rPr lang="tr-TR" sz="2000" dirty="0">
                <a:latin typeface="Times New Roman" pitchFamily="18" charset="0"/>
                <a:cs typeface="Times New Roman" pitchFamily="18" charset="0"/>
              </a:rPr>
              <a:t>Yön problemi vardır. Sağını ve solunu karıştırır. (Ayakkabısın ters giyme gibi)</a:t>
            </a:r>
          </a:p>
          <a:p>
            <a:pPr algn="just">
              <a:lnSpc>
                <a:spcPct val="150000"/>
              </a:lnSpc>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735812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400800"/>
          </a:xfrm>
        </p:spPr>
        <p:txBody>
          <a:bodyPr>
            <a:normAutofit/>
          </a:bodyPr>
          <a:lstStyle/>
          <a:p>
            <a:pPr algn="just"/>
            <a:r>
              <a:rPr lang="tr-TR" sz="2400" dirty="0">
                <a:latin typeface="Times New Roman" pitchFamily="18" charset="0"/>
                <a:cs typeface="Times New Roman" pitchFamily="18" charset="0"/>
              </a:rPr>
              <a:t>Çoğu özellikler erken çocuklukta her iki elini de kullanır, baskın el yoktur, kendi başına çatal, makas kullanma, bağcık bağlamada, topu tutma, topa vurma, bisiklete binmede güçlük yaşayabilir. Yavaş ve hantal davranışlar sakarlık, sık düşme gözlenebilir. Ritmik hareket etmede güçlük yaşayabilir</a:t>
            </a:r>
          </a:p>
          <a:p>
            <a:pPr algn="just"/>
            <a:r>
              <a:rPr lang="tr-TR" sz="2400" dirty="0">
                <a:latin typeface="Times New Roman" pitchFamily="18" charset="0"/>
                <a:cs typeface="Times New Roman" pitchFamily="18" charset="0"/>
              </a:rPr>
              <a:t>Sıraya koyma güçlüğü, sayıları sırasıyla saymayı öğreneme zorluk, renkleri öğrenememe, karıştırma, alfabeyi, rakamları, haftanın günlerini, ayları sırasıyla öğrenmekte güçlük yaşar. Zıt kavramları öğrenememe</a:t>
            </a:r>
          </a:p>
          <a:p>
            <a:pPr algn="just"/>
            <a:r>
              <a:rPr lang="tr-TR" sz="2400" dirty="0">
                <a:latin typeface="Times New Roman" pitchFamily="18" charset="0"/>
                <a:cs typeface="Times New Roman" pitchFamily="18" charset="0"/>
              </a:rPr>
              <a:t>Düz çizgi çizememe, daire, kare gibi şekilleri kopyalayamama, şekilleri tersten çizme, Taşırmadan boyama yapamama, Boyamaları hep karalama şeklinde yapma,</a:t>
            </a:r>
          </a:p>
          <a:p>
            <a:pPr algn="just"/>
            <a:r>
              <a:rPr lang="tr-TR" sz="2400" dirty="0">
                <a:latin typeface="Times New Roman" pitchFamily="18" charset="0"/>
                <a:cs typeface="Times New Roman" pitchFamily="18" charset="0"/>
              </a:rPr>
              <a:t>Acelecidir ve dikkati kolaylıkla dağılır. Sözel yönergelere dikkat edememe, benzer sesleri karıştırır. (f, v, b, m gibi)</a:t>
            </a:r>
          </a:p>
          <a:p>
            <a:pPr algn="just"/>
            <a:endParaRPr lang="tr-TR" sz="2400" dirty="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15350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dirty="0" smtClean="0"/>
              <a:t/>
            </a:r>
            <a:br>
              <a:rPr lang="tr-TR" dirty="0" smtClean="0"/>
            </a:br>
            <a:r>
              <a:rPr lang="tr-TR" b="1" dirty="0" smtClean="0"/>
              <a:t>İLKOKUL </a:t>
            </a:r>
            <a:r>
              <a:rPr lang="tr-TR" b="1" dirty="0"/>
              <a:t>DÖNEMİNDEKİ BELİRTİLERİ</a:t>
            </a:r>
            <a:r>
              <a:rPr lang="tr-TR" dirty="0"/>
              <a:t/>
            </a:r>
            <a:br>
              <a:rPr lang="tr-TR" dirty="0"/>
            </a:br>
            <a:endParaRPr lang="tr-TR" dirty="0"/>
          </a:p>
        </p:txBody>
      </p:sp>
      <p:sp>
        <p:nvSpPr>
          <p:cNvPr id="3" name="İçerik Yer Tutucusu 2"/>
          <p:cNvSpPr>
            <a:spLocks noGrp="1"/>
          </p:cNvSpPr>
          <p:nvPr>
            <p:ph idx="1"/>
          </p:nvPr>
        </p:nvSpPr>
        <p:spPr>
          <a:xfrm>
            <a:off x="0" y="1412776"/>
            <a:ext cx="8460432" cy="5112568"/>
          </a:xfrm>
        </p:spPr>
        <p:txBody>
          <a:bodyPr>
            <a:noAutofit/>
          </a:bodyPr>
          <a:lstStyle/>
          <a:p>
            <a:r>
              <a:rPr lang="tr-TR" sz="2000" dirty="0" smtClean="0">
                <a:latin typeface="Times New Roman" pitchFamily="18" charset="0"/>
                <a:cs typeface="Times New Roman" pitchFamily="18" charset="0"/>
              </a:rPr>
              <a:t>Zekanın </a:t>
            </a:r>
            <a:r>
              <a:rPr lang="tr-TR" sz="2000" dirty="0">
                <a:latin typeface="Times New Roman" pitchFamily="18" charset="0"/>
                <a:cs typeface="Times New Roman" pitchFamily="18" charset="0"/>
              </a:rPr>
              <a:t>normal ya da daha üstü olması, okul başarısının zekasına ve yaşına göre beklenenden düşük olması</a:t>
            </a:r>
          </a:p>
          <a:p>
            <a:r>
              <a:rPr lang="tr-TR" sz="2000" dirty="0">
                <a:latin typeface="Times New Roman" pitchFamily="18" charset="0"/>
                <a:cs typeface="Times New Roman" pitchFamily="18" charset="0"/>
              </a:rPr>
              <a:t>Sözlü sınavlarda daha başarılı, yazılı sınavlarda beklenenden başarısız olması, bazı konularda başarılı iken bazı konularda başarısız olması (örneğin; matematik dersi iyiyken geometriden çok başarısız olması)</a:t>
            </a:r>
          </a:p>
          <a:p>
            <a:r>
              <a:rPr lang="tr-TR" sz="2000" dirty="0">
                <a:latin typeface="Times New Roman" pitchFamily="18" charset="0"/>
                <a:cs typeface="Times New Roman" pitchFamily="18" charset="0"/>
              </a:rPr>
              <a:t>Okumayı zor öğrenme, yavaş okuma, bazı harfleri yazarken veya okurken karıştırma (p-b, b-d, k-t, y-h, 6-9,52-25,) bazı heceleri ters okuma (ve-ev, çok-koç), bazı harfleri yazarken karıştırma( d/ b/ d z/ s u/n ) , (bilek-dilek çaba-baca) okurken ve ya yazarken harf, hece atlama, kelimenin sonlarını uydurarak okuma, okumaya karşı isteksizlik, başkası okuyunca daha iyi anlama, okuduğu öykünün anlamını çıkarmada (özet yapma) zorlanma, fakat öykünün içinden sorular sorulursa onları cevaplayabilme</a:t>
            </a:r>
          </a:p>
          <a:p>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202806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t>İLKOKUL </a:t>
            </a:r>
            <a:r>
              <a:rPr lang="tr-TR" b="1" dirty="0"/>
              <a:t>DÖNEMİNDEKİ BELİRTİLERİ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Yazma ödevlerinden kaçınma, yazarken noktalama işaretlerini yazmama, yavaş yazma, okunaksız ve çirkin yazma. Geç ve yavaş yazar. Not tutma becerisi zayıftır. Kalem tutması bozuktur(avuçlayarak ya da dik tutma), kalemi tutarken çabuk yorulur. Bir satırı takip edemez, satır başına geçerken zorlanır. Kelimeler çok yer kaplayacak şekilde aralıklı ve ya birbirine çok bitişik yazar.</a:t>
            </a:r>
          </a:p>
          <a:p>
            <a:pPr algn="just"/>
            <a:r>
              <a:rPr lang="tr-TR" dirty="0">
                <a:latin typeface="Times New Roman" pitchFamily="18" charset="0"/>
                <a:cs typeface="Times New Roman" pitchFamily="18" charset="0"/>
              </a:rPr>
              <a:t>Eksik cümleler kurarlar, karışık verilmiş kelimelerden düzgün ve anlamlı cümleler oluşturmazlar</a:t>
            </a:r>
          </a:p>
          <a:p>
            <a:pPr algn="just"/>
            <a:r>
              <a:rPr lang="tr-TR" dirty="0">
                <a:latin typeface="Times New Roman" pitchFamily="18" charset="0"/>
                <a:cs typeface="Times New Roman" pitchFamily="18" charset="0"/>
              </a:rPr>
              <a:t>Tahtadan ödevini geçirmekte zorlanma, ödevini eksik alma, ödev yapmak istememe, ödev yaparken sık yardım isteme</a:t>
            </a:r>
          </a:p>
          <a:p>
            <a:pPr algn="just"/>
            <a:r>
              <a:rPr lang="tr-TR" dirty="0">
                <a:latin typeface="Times New Roman" pitchFamily="18" charset="0"/>
                <a:cs typeface="Times New Roman" pitchFamily="18" charset="0"/>
              </a:rPr>
              <a:t>Sık dört işlem hatası yapma ,’’+,x ‘’işaretlerini karıştırıp toplama yerine çarpma yapma, sayıları tersten okuma (12-21, 52-25), çarpım tablosunu öğrenememe, bölme işlemine sağdan başlama, </a:t>
            </a:r>
            <a:r>
              <a:rPr lang="tr-TR" dirty="0" err="1">
                <a:latin typeface="Times New Roman" pitchFamily="18" charset="0"/>
                <a:cs typeface="Times New Roman" pitchFamily="18" charset="0"/>
              </a:rPr>
              <a:t>eldeleri</a:t>
            </a:r>
            <a:r>
              <a:rPr lang="tr-TR" dirty="0">
                <a:latin typeface="Times New Roman" pitchFamily="18" charset="0"/>
                <a:cs typeface="Times New Roman" pitchFamily="18" charset="0"/>
              </a:rPr>
              <a:t> unutma, ileri sınıflarda bile parmak hesabı yapma</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44313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dirty="0"/>
              <a:t>İLKOKUL DÖNEMİNDEKİ BELİRTİLERİ</a:t>
            </a:r>
          </a:p>
        </p:txBody>
      </p:sp>
      <p:sp>
        <p:nvSpPr>
          <p:cNvPr id="3" name="İçerik Yer Tutucusu 2"/>
          <p:cNvSpPr>
            <a:spLocks noGrp="1"/>
          </p:cNvSpPr>
          <p:nvPr>
            <p:ph idx="1"/>
          </p:nvPr>
        </p:nvSpPr>
        <p:spPr>
          <a:xfrm>
            <a:off x="467544" y="1268760"/>
            <a:ext cx="8229600" cy="4958011"/>
          </a:xfrm>
        </p:spPr>
        <p:txBody>
          <a:bodyPr>
            <a:normAutofit fontScale="92500" lnSpcReduction="20000"/>
          </a:bodyPr>
          <a:lstStyle/>
          <a:p>
            <a:r>
              <a:rPr lang="tr-TR" dirty="0"/>
              <a:t>Sağını solunu karıştırma, beden eğitiminde başarısız olma (koşma, top tutma), Uzaklık ve derinlik algılamasında sorunları vardır. Bundan dolayı bazı sakarlıklar oluşabilir.</a:t>
            </a:r>
          </a:p>
          <a:p>
            <a:r>
              <a:rPr lang="tr-TR" dirty="0"/>
              <a:t>Alfabeyi, sayıları ve haftanın günleri-aylar gibi sıralı listeleri, saati öğrenmede güçlük çeker.</a:t>
            </a:r>
          </a:p>
          <a:p>
            <a:r>
              <a:rPr lang="tr-TR" dirty="0"/>
              <a:t>Zamanı karıştırırlar ( Önce sonra, dün bugün, şimdi sonra ), Yön bulmada zorlanırlar</a:t>
            </a:r>
          </a:p>
          <a:p>
            <a:r>
              <a:rPr lang="tr-TR" dirty="0"/>
              <a:t>Dikkat ve bellek sorunları nedeniyle verimli çalışamama, zamanı planlayamama.</a:t>
            </a:r>
          </a:p>
          <a:p>
            <a:r>
              <a:rPr lang="tr-TR" dirty="0"/>
              <a:t>özel öğrenme bozukluğu gösteren çocukların %25’si dikkat eksikliği ve dikkat eksikliği </a:t>
            </a:r>
            <a:r>
              <a:rPr lang="tr-TR" dirty="0" err="1"/>
              <a:t>hiperaktivite</a:t>
            </a:r>
            <a:r>
              <a:rPr lang="tr-TR" dirty="0"/>
              <a:t> bozukluğu da göstermektedirler.)</a:t>
            </a:r>
          </a:p>
          <a:p>
            <a:r>
              <a:rPr lang="tr-TR" dirty="0"/>
              <a:t>İşitsel ayrımlaştırmada güçlük çekerler ( Bazı harfleri karıştırırlar b m f v y r d gibi benzer sesleri ayıramazlar ). İşitsel kavrama yetersizdir ( Yönergeleri unutur, dinlemiyor gözükür ),İşitsel hafızaları zayıftır ( Ona söyleneni çabuk unutur )</a:t>
            </a:r>
          </a:p>
          <a:p>
            <a:r>
              <a:rPr lang="tr-TR" dirty="0"/>
              <a:t>Dokunarak ayrımlaştırmada güçlük çeker. (Gözü kapalıyken avucuna yazılan sayıyı ayırt etmede, gözü kapalıyken konulan nesneyi tanımada güçlük )</a:t>
            </a:r>
          </a:p>
          <a:p>
            <a:endParaRPr lang="tr-TR" dirty="0"/>
          </a:p>
        </p:txBody>
      </p:sp>
    </p:spTree>
    <p:extLst>
      <p:ext uri="{BB962C8B-B14F-4D97-AF65-F5344CB8AC3E}">
        <p14:creationId xmlns:p14="http://schemas.microsoft.com/office/powerpoint/2010/main" val="91610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8229600" cy="1143000"/>
          </a:xfrm>
        </p:spPr>
        <p:txBody>
          <a:bodyPr>
            <a:normAutofit fontScale="90000"/>
          </a:bodyPr>
          <a:lstStyle/>
          <a:p>
            <a:r>
              <a:rPr lang="tr-TR" b="1" dirty="0" smtClean="0"/>
              <a:t/>
            </a:r>
            <a:br>
              <a:rPr lang="tr-TR" b="1" dirty="0" smtClean="0"/>
            </a:br>
            <a:r>
              <a:rPr lang="tr-TR" b="1" dirty="0" smtClean="0"/>
              <a:t>HANGİ </a:t>
            </a:r>
            <a:r>
              <a:rPr lang="tr-TR" b="1" dirty="0"/>
              <a:t>YAŞLARDA ORTAYA ÇIKAR? CİNSİYET FARKI VAR </a:t>
            </a:r>
            <a:r>
              <a:rPr lang="tr-TR" b="1" dirty="0" smtClean="0"/>
              <a:t>MIDIR</a:t>
            </a:r>
            <a:r>
              <a:rPr lang="tr-TR" b="1" dirty="0"/>
              <a:t>?</a:t>
            </a:r>
            <a:r>
              <a:rPr lang="tr-TR" dirty="0"/>
              <a:t/>
            </a:r>
            <a:br>
              <a:rPr lang="tr-TR" dirty="0"/>
            </a:br>
            <a:endParaRPr lang="tr-TR" dirty="0"/>
          </a:p>
        </p:txBody>
      </p:sp>
      <p:sp>
        <p:nvSpPr>
          <p:cNvPr id="3" name="İçerik Yer Tutucusu 2"/>
          <p:cNvSpPr>
            <a:spLocks noGrp="1"/>
          </p:cNvSpPr>
          <p:nvPr>
            <p:ph idx="1"/>
          </p:nvPr>
        </p:nvSpPr>
        <p:spPr>
          <a:xfrm>
            <a:off x="0" y="1600200"/>
            <a:ext cx="8460432" cy="5141168"/>
          </a:xfrm>
        </p:spPr>
        <p:txBody>
          <a:bodyPr>
            <a:normAutofit/>
          </a:bodyPr>
          <a:lstStyle/>
          <a:p>
            <a:pPr algn="just"/>
            <a:r>
              <a:rPr lang="tr-TR" dirty="0" smtClean="0">
                <a:latin typeface="Times New Roman" pitchFamily="18" charset="0"/>
                <a:cs typeface="Times New Roman" pitchFamily="18" charset="0"/>
              </a:rPr>
              <a:t>Genellikle </a:t>
            </a:r>
            <a:r>
              <a:rPr lang="tr-TR" dirty="0">
                <a:latin typeface="Times New Roman" pitchFamily="18" charset="0"/>
                <a:cs typeface="Times New Roman" pitchFamily="18" charset="0"/>
              </a:rPr>
              <a:t>ilkokula başlanıldığı sırada, okumaya başlangıç aşamasında kendini gösterebilir. Bu çocukların tahtaya yazılan yazıları defterlerine not etmeleri de zor olmaktadır. Defterlerde genelde uzun cümlelerin yerine kısa cümleler ve kelimeler bulunur. Bazı kelimeleri yazmayı unuttuklarından cümleler bazen anlaşılmaz olabilir. </a:t>
            </a:r>
            <a:r>
              <a:rPr lang="tr-TR" b="1" dirty="0">
                <a:latin typeface="Times New Roman" pitchFamily="18" charset="0"/>
                <a:cs typeface="Times New Roman" pitchFamily="18" charset="0"/>
              </a:rPr>
              <a:t>Yapılan araştırmalarda erkeklerde </a:t>
            </a:r>
            <a:r>
              <a:rPr lang="tr-TR" b="1" dirty="0" smtClean="0">
                <a:latin typeface="Times New Roman" pitchFamily="18" charset="0"/>
                <a:cs typeface="Times New Roman" pitchFamily="18" charset="0"/>
              </a:rPr>
              <a:t>kızlara </a:t>
            </a:r>
            <a:r>
              <a:rPr lang="tr-TR" b="1" dirty="0">
                <a:latin typeface="Times New Roman" pitchFamily="18" charset="0"/>
                <a:cs typeface="Times New Roman" pitchFamily="18" charset="0"/>
              </a:rPr>
              <a:t>oranla 3-4 kat daha fazla görüldüğü tespit edilmiştir.</a:t>
            </a:r>
          </a:p>
          <a:p>
            <a:endParaRPr lang="tr-TR" dirty="0"/>
          </a:p>
        </p:txBody>
      </p:sp>
    </p:spTree>
    <p:extLst>
      <p:ext uri="{BB962C8B-B14F-4D97-AF65-F5344CB8AC3E}">
        <p14:creationId xmlns:p14="http://schemas.microsoft.com/office/powerpoint/2010/main" val="2534487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GÖRÜLME </a:t>
            </a:r>
            <a:r>
              <a:rPr lang="tr-TR" b="1" dirty="0"/>
              <a:t>SIKLIĞI NEDİR?</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err="1" smtClean="0">
                <a:latin typeface="Times New Roman" pitchFamily="18" charset="0"/>
                <a:cs typeface="Times New Roman" pitchFamily="18" charset="0"/>
              </a:rPr>
              <a:t>Disleksi</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çok bilinmemesine rağmen toplum genelinde önemli bir sorundur. </a:t>
            </a:r>
            <a:r>
              <a:rPr lang="tr-TR" b="1" dirty="0" err="1">
                <a:latin typeface="Times New Roman" pitchFamily="18" charset="0"/>
                <a:cs typeface="Times New Roman" pitchFamily="18" charset="0"/>
              </a:rPr>
              <a:t>Disleksinin</a:t>
            </a:r>
            <a:r>
              <a:rPr lang="tr-TR" b="1" dirty="0">
                <a:latin typeface="Times New Roman" pitchFamily="18" charset="0"/>
                <a:cs typeface="Times New Roman" pitchFamily="18" charset="0"/>
              </a:rPr>
              <a:t> görülme sıklığının normal popülasyona göre %8-10 arasında olduğu kabul edilmektedir. </a:t>
            </a:r>
            <a:r>
              <a:rPr lang="tr-TR" b="1" dirty="0" err="1">
                <a:latin typeface="Times New Roman" pitchFamily="18" charset="0"/>
                <a:cs typeface="Times New Roman" pitchFamily="18" charset="0"/>
              </a:rPr>
              <a:t>Disleksi</a:t>
            </a:r>
            <a:r>
              <a:rPr lang="tr-TR" b="1" dirty="0">
                <a:latin typeface="Times New Roman" pitchFamily="18" charset="0"/>
                <a:cs typeface="Times New Roman" pitchFamily="18" charset="0"/>
              </a:rPr>
              <a:t> solaklarda daha yaygın olarak görülmektedir.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97418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DİSLEKSİ </a:t>
            </a:r>
            <a:r>
              <a:rPr lang="tr-TR" b="1" dirty="0"/>
              <a:t>VE ÇOCUĞUN DUYGUSAL DÜNYASI</a:t>
            </a:r>
            <a:r>
              <a:rPr lang="tr-TR" dirty="0"/>
              <a:t/>
            </a:r>
            <a:br>
              <a:rPr lang="tr-TR" dirty="0"/>
            </a:br>
            <a:endParaRPr lang="tr-TR" dirty="0"/>
          </a:p>
        </p:txBody>
      </p:sp>
      <p:sp>
        <p:nvSpPr>
          <p:cNvPr id="3" name="İçerik Yer Tutucusu 2"/>
          <p:cNvSpPr>
            <a:spLocks noGrp="1"/>
          </p:cNvSpPr>
          <p:nvPr>
            <p:ph idx="1"/>
          </p:nvPr>
        </p:nvSpPr>
        <p:spPr>
          <a:xfrm>
            <a:off x="0" y="1600200"/>
            <a:ext cx="8460432" cy="5257800"/>
          </a:xfrm>
        </p:spPr>
        <p:txBody>
          <a:bodyPr>
            <a:normAutofit/>
          </a:bodyPr>
          <a:lstStyle/>
          <a:p>
            <a:pPr algn="just"/>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çocuklar toplum içinde belki de en sık eleştirilen, suçlanan ve yargılanan çocuklardır. Okul başarısızlığı nedeniyle tembel, dağınıklığı nedeniyle savruk, sağını solunu karıştırması nedeniyle aptal, bazı harfleri karıştırması nedeniyle dikkatsiz, daha sık düşmesi ve eşyaları devirmesi nedeniyle sakar şeklinde birçok yargıya maruz kalmaktadırlar. Böyle bir durumda öğretmen ve aile çocuğa yüklenirken, çocuğun kendisi de aslında ne olduğunu anlamamaktadırlar. Çocuğun elinden gelen çabayı göstermesine rağmen başarılı olamaması özgüvenini azaltabilir ve kendi içine kapanmasına neden olabilir.</a:t>
            </a:r>
          </a:p>
          <a:p>
            <a:endParaRPr lang="tr-TR" sz="2000" dirty="0">
              <a:latin typeface="Times New Roman" pitchFamily="18" charset="0"/>
              <a:cs typeface="Times New Roman" pitchFamily="18" charset="0"/>
            </a:endParaRPr>
          </a:p>
        </p:txBody>
      </p:sp>
      <p:pic>
        <p:nvPicPr>
          <p:cNvPr id="2050" name="Picture 2" descr="C:\Users\Hatice\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509120"/>
            <a:ext cx="7272808" cy="234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90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620689"/>
            <a:ext cx="7772400" cy="936103"/>
          </a:xfrm>
        </p:spPr>
        <p:txBody>
          <a:bodyPr/>
          <a:lstStyle/>
          <a:p>
            <a:r>
              <a:rPr lang="tr-TR" b="1" dirty="0" err="1" smtClean="0"/>
              <a:t>Disleksi</a:t>
            </a:r>
            <a:endParaRPr lang="tr-TR" dirty="0"/>
          </a:p>
        </p:txBody>
      </p:sp>
      <p:sp>
        <p:nvSpPr>
          <p:cNvPr id="3" name="Alt Başlık 2"/>
          <p:cNvSpPr>
            <a:spLocks noGrp="1"/>
          </p:cNvSpPr>
          <p:nvPr>
            <p:ph type="subTitle" idx="1"/>
          </p:nvPr>
        </p:nvSpPr>
        <p:spPr>
          <a:xfrm>
            <a:off x="107504" y="1772816"/>
            <a:ext cx="8208912" cy="3865984"/>
          </a:xfrm>
        </p:spPr>
        <p:txBody>
          <a:bodyPr>
            <a:normAutofit/>
          </a:bodyPr>
          <a:lstStyle/>
          <a:p>
            <a:r>
              <a:rPr lang="tr-TR" sz="2400" dirty="0">
                <a:latin typeface="Times New Roman" pitchFamily="18" charset="0"/>
                <a:cs typeface="Times New Roman" pitchFamily="18" charset="0"/>
              </a:rPr>
              <a:t> </a:t>
            </a:r>
            <a:r>
              <a:rPr lang="tr-TR" sz="2400" dirty="0">
                <a:solidFill>
                  <a:schemeClr val="tx1"/>
                </a:solidFill>
                <a:latin typeface="Times New Roman" pitchFamily="18" charset="0"/>
                <a:cs typeface="Times New Roman" pitchFamily="18" charset="0"/>
              </a:rPr>
              <a:t>Kişinin normal veya üstün zeka düzeyinde olmasına rağmen okuma, yazma ve dil becerilerinde problem yaşamasına sebep olan özel öğrenme bozukluğudur.</a:t>
            </a:r>
          </a:p>
          <a:p>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8727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ÖZEL BİR EĞİTİM VERİLMELİ</a:t>
            </a:r>
            <a:r>
              <a:rPr lang="tr-TR" dirty="0"/>
              <a:t/>
            </a:r>
            <a:br>
              <a:rPr lang="tr-TR" dirty="0"/>
            </a:br>
            <a:endParaRPr lang="tr-TR" dirty="0"/>
          </a:p>
        </p:txBody>
      </p:sp>
      <p:sp>
        <p:nvSpPr>
          <p:cNvPr id="3" name="İçerik Yer Tutucusu 2"/>
          <p:cNvSpPr>
            <a:spLocks noGrp="1"/>
          </p:cNvSpPr>
          <p:nvPr>
            <p:ph idx="1"/>
          </p:nvPr>
        </p:nvSpPr>
        <p:spPr>
          <a:xfrm>
            <a:off x="0" y="1600200"/>
            <a:ext cx="8077200" cy="4800600"/>
          </a:xfrm>
        </p:spPr>
        <p:txBody>
          <a:bodyPr>
            <a:normAutofit fontScale="92500"/>
          </a:bodyPr>
          <a:lstStyle/>
          <a:p>
            <a:pPr algn="just"/>
            <a:r>
              <a:rPr lang="tr-TR" dirty="0" err="1" smtClean="0">
                <a:latin typeface="Times New Roman" pitchFamily="18" charset="0"/>
                <a:cs typeface="Times New Roman" pitchFamily="18" charset="0"/>
              </a:rPr>
              <a:t>Disleksi</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görülen çocuk, öğrenme güçlüğü çektiği için birtakım psikolojik problemler yaşayabiliyor. Bu açıdan sorun yaşayan çocukların tıbbi ve </a:t>
            </a:r>
            <a:r>
              <a:rPr lang="tr-TR" dirty="0" err="1">
                <a:latin typeface="Times New Roman" pitchFamily="18" charset="0"/>
                <a:cs typeface="Times New Roman" pitchFamily="18" charset="0"/>
              </a:rPr>
              <a:t>psiko</a:t>
            </a:r>
            <a:r>
              <a:rPr lang="tr-TR" dirty="0">
                <a:latin typeface="Times New Roman" pitchFamily="18" charset="0"/>
                <a:cs typeface="Times New Roman" pitchFamily="18" charset="0"/>
              </a:rPr>
              <a:t>-pedagojik değerlendirmelerinin titizlikle yapılması gerekiyor. </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Okulda başarısızlık yaşayan bir çocuk öğrenme bozukluğu açısından değerlendirmeye alınır. Yapılan testlerle çocuğun zeka düzeyi, yeteneklerinin dağılımı, görsel -işitsel algı düzeyi belirlenerek tanı koyulur. Hazırlanacak bireysel eğitim programı ve özel eğitim desteği ile çocuğun okulda yaşayabileceği sorunlar en aza indirilmeye çalışılmaktadır. Çünkü öğrenme bozukluğu olan çocukların eğitimi, normal sınıflardaki müfredat programları ya da özel derslerle gerçekleşememektedir. Bu çocuklar tanı ve değerlendirmelerinden elde edilen bilgilerle oluşturulan özel eğitim programlarıyla ve </a:t>
            </a:r>
            <a:r>
              <a:rPr lang="tr-TR" dirty="0" err="1">
                <a:latin typeface="Times New Roman" pitchFamily="18" charset="0"/>
                <a:cs typeface="Times New Roman" pitchFamily="18" charset="0"/>
              </a:rPr>
              <a:t>psiko</a:t>
            </a:r>
            <a:r>
              <a:rPr lang="tr-TR" dirty="0">
                <a:latin typeface="Times New Roman" pitchFamily="18" charset="0"/>
                <a:cs typeface="Times New Roman" pitchFamily="18" charset="0"/>
              </a:rPr>
              <a:t>-pedagojik yaklaşımla yapılacak eğitsel terapiyle öğrenebilmektedirler. Terapinin birinci ilkesi, sorunla ilgili olarak öncelikle çocuğu ve aileyi bilgilendirmek ve okulla işbirliği yapmaktır.</a:t>
            </a:r>
          </a:p>
          <a:p>
            <a:endParaRPr lang="tr-TR" dirty="0"/>
          </a:p>
        </p:txBody>
      </p:sp>
    </p:spTree>
    <p:extLst>
      <p:ext uri="{BB962C8B-B14F-4D97-AF65-F5344CB8AC3E}">
        <p14:creationId xmlns:p14="http://schemas.microsoft.com/office/powerpoint/2010/main" val="3145345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cap="all" dirty="0"/>
              <a:t>DİSLEKSİ TEDAVİ YÖNTEMLERİ</a:t>
            </a:r>
            <a:r>
              <a:rPr lang="tr-TR" dirty="0"/>
              <a:t/>
            </a:r>
            <a:br>
              <a:rPr lang="tr-TR" dirty="0"/>
            </a:br>
            <a:endParaRPr lang="tr-TR" dirty="0"/>
          </a:p>
        </p:txBody>
      </p:sp>
      <p:sp>
        <p:nvSpPr>
          <p:cNvPr id="3" name="İçerik Yer Tutucusu 2"/>
          <p:cNvSpPr>
            <a:spLocks noGrp="1"/>
          </p:cNvSpPr>
          <p:nvPr>
            <p:ph idx="1"/>
          </p:nvPr>
        </p:nvSpPr>
        <p:spPr>
          <a:xfrm>
            <a:off x="457200" y="1124744"/>
            <a:ext cx="8003232" cy="5001419"/>
          </a:xfrm>
        </p:spPr>
        <p:txBody>
          <a:bodyPr>
            <a:noAutofit/>
          </a:bodyPr>
          <a:lstStyle/>
          <a:p>
            <a:r>
              <a:rPr lang="tr-TR" sz="2000" dirty="0" err="1" smtClean="0">
                <a:latin typeface="Times New Roman" pitchFamily="18" charset="0"/>
                <a:cs typeface="Times New Roman" pitchFamily="18" charset="0"/>
              </a:rPr>
              <a:t>Disleksi</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tedavisi ile </a:t>
            </a:r>
            <a:r>
              <a:rPr lang="tr-TR" sz="2000" b="1" dirty="0">
                <a:latin typeface="Times New Roman" pitchFamily="18" charset="0"/>
                <a:cs typeface="Times New Roman" pitchFamily="18" charset="0"/>
              </a:rPr>
              <a:t>ÇOCUK RUH SAĞLIĞI ve HASTALIKLARI </a:t>
            </a:r>
            <a:r>
              <a:rPr lang="tr-TR" sz="2000" dirty="0">
                <a:latin typeface="Times New Roman" pitchFamily="18" charset="0"/>
                <a:cs typeface="Times New Roman" pitchFamily="18" charset="0"/>
              </a:rPr>
              <a:t>bölümü ilgilenmektedir. Okuma bozukluğu nasıl düzeltilir? </a:t>
            </a:r>
            <a:r>
              <a:rPr lang="tr-TR" sz="2000" dirty="0" err="1">
                <a:latin typeface="Times New Roman" pitchFamily="18" charset="0"/>
                <a:cs typeface="Times New Roman" pitchFamily="18" charset="0"/>
              </a:rPr>
              <a:t>Disleksinin</a:t>
            </a:r>
            <a:r>
              <a:rPr lang="tr-TR" sz="2000" dirty="0">
                <a:latin typeface="Times New Roman" pitchFamily="18" charset="0"/>
                <a:cs typeface="Times New Roman" pitchFamily="18" charset="0"/>
              </a:rPr>
              <a:t> henüz netleşmiş, kesin bir tedavisi yoktur. </a:t>
            </a:r>
            <a:r>
              <a:rPr lang="tr-TR" sz="2000" dirty="0" err="1">
                <a:latin typeface="Times New Roman" pitchFamily="18" charset="0"/>
                <a:cs typeface="Times New Roman" pitchFamily="18" charset="0"/>
              </a:rPr>
              <a:t>Disleksiyle</a:t>
            </a:r>
            <a:r>
              <a:rPr lang="tr-TR" sz="2000" dirty="0">
                <a:latin typeface="Times New Roman" pitchFamily="18" charset="0"/>
                <a:cs typeface="Times New Roman" pitchFamily="18" charset="0"/>
              </a:rPr>
              <a:t> birlikte görülebilecek diğer bozukluklara yönelik bir takım tedavi süreçleri vardır.</a:t>
            </a:r>
          </a:p>
          <a:p>
            <a:r>
              <a:rPr lang="tr-TR" sz="2000" b="1" dirty="0">
                <a:latin typeface="Times New Roman" pitchFamily="18" charset="0"/>
                <a:cs typeface="Times New Roman" pitchFamily="18" charset="0"/>
              </a:rPr>
              <a:t>Örnek:</a:t>
            </a:r>
            <a:r>
              <a:rPr lang="tr-TR" sz="2000" dirty="0">
                <a:latin typeface="Times New Roman" pitchFamily="18" charset="0"/>
                <a:cs typeface="Times New Roman" pitchFamily="18" charset="0"/>
              </a:rPr>
              <a:t> Dikkat eksikliği ve </a:t>
            </a:r>
            <a:r>
              <a:rPr lang="tr-TR" sz="2000" dirty="0" err="1">
                <a:latin typeface="Times New Roman" pitchFamily="18" charset="0"/>
                <a:cs typeface="Times New Roman" pitchFamily="18" charset="0"/>
              </a:rPr>
              <a:t>hiperaktivite</a:t>
            </a:r>
            <a:r>
              <a:rPr lang="tr-TR" sz="2000" dirty="0">
                <a:latin typeface="Times New Roman" pitchFamily="18" charset="0"/>
                <a:cs typeface="Times New Roman" pitchFamily="18" charset="0"/>
              </a:rPr>
              <a:t> bozukluğu, </a:t>
            </a:r>
            <a:r>
              <a:rPr lang="tr-TR" sz="2000" dirty="0" err="1">
                <a:latin typeface="Times New Roman" pitchFamily="18" charset="0"/>
                <a:cs typeface="Times New Roman" pitchFamily="18" charset="0"/>
              </a:rPr>
              <a:t>disleksiyle</a:t>
            </a:r>
            <a:r>
              <a:rPr lang="tr-TR" sz="2000" dirty="0">
                <a:latin typeface="Times New Roman" pitchFamily="18" charset="0"/>
                <a:cs typeface="Times New Roman" pitchFamily="18" charset="0"/>
              </a:rPr>
              <a:t> birlikte görülebilir. Bu durumda dikkat eksikliği için çeşitli ilaçlar ve ilaçsız tedavi yöntemleri mevcuttur</a:t>
            </a:r>
            <a:r>
              <a:rPr lang="tr-TR" sz="2000" dirty="0" smtClean="0">
                <a:latin typeface="Times New Roman" pitchFamily="18" charset="0"/>
                <a:cs typeface="Times New Roman" pitchFamily="18" charset="0"/>
              </a:rPr>
              <a:t>. Okuma </a:t>
            </a:r>
            <a:r>
              <a:rPr lang="tr-TR" sz="2000" dirty="0">
                <a:latin typeface="Times New Roman" pitchFamily="18" charset="0"/>
                <a:cs typeface="Times New Roman" pitchFamily="18" charset="0"/>
              </a:rPr>
              <a:t>ve öğrenme bozuklukları yaş ilerledikçe azalır ancak tamamen düzelmeyebilir. Genellikle yavaş okuma ve ufak tefek yazım hatalarının kalıcı olabileceği öngörülür.</a:t>
            </a:r>
          </a:p>
          <a:p>
            <a:r>
              <a:rPr lang="tr-TR" sz="2000" dirty="0" err="1">
                <a:latin typeface="Times New Roman" pitchFamily="18" charset="0"/>
                <a:cs typeface="Times New Roman" pitchFamily="18" charset="0"/>
              </a:rPr>
              <a:t>Disleksi</a:t>
            </a:r>
            <a:r>
              <a:rPr lang="tr-TR" sz="2000" dirty="0">
                <a:latin typeface="Times New Roman" pitchFamily="18" charset="0"/>
                <a:cs typeface="Times New Roman" pitchFamily="18" charset="0"/>
              </a:rPr>
              <a:t> tedavisi için en iyi süreç, özel eğitim programlarıyla mümkündür. Özel eğitim araçları (oyunlar, eğitim kurumları, çeşitli materyaller ve müfredatlar) hastalığı ortadan kaldırmasa bile öğrenmenin önündeki engellerin büyük ölçüde aşılmasını sağlamaktadır.</a:t>
            </a:r>
          </a:p>
          <a:p>
            <a:r>
              <a:rPr lang="tr-TR" sz="2000" dirty="0">
                <a:latin typeface="Times New Roman" pitchFamily="18" charset="0"/>
                <a:cs typeface="Times New Roman" pitchFamily="18" charset="0"/>
              </a:rPr>
              <a:t>Çocuk ruh sağlığı alanında uzman doktorlar, </a:t>
            </a:r>
            <a:r>
              <a:rPr lang="tr-TR" sz="2000" dirty="0" err="1">
                <a:latin typeface="Times New Roman" pitchFamily="18" charset="0"/>
                <a:cs typeface="Times New Roman" pitchFamily="18" charset="0"/>
              </a:rPr>
              <a:t>disleksi</a:t>
            </a:r>
            <a:r>
              <a:rPr lang="tr-TR" sz="2000" dirty="0">
                <a:latin typeface="Times New Roman" pitchFamily="18" charset="0"/>
                <a:cs typeface="Times New Roman" pitchFamily="18" charset="0"/>
              </a:rPr>
              <a:t> teşhisi koymak için okuma bozukluğu testi, öğrenme bozukluğu testi gibi bir takım testler uygulayabilirler</a:t>
            </a: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664419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460432" cy="634082"/>
          </a:xfrm>
        </p:spPr>
        <p:txBody>
          <a:bodyPr>
            <a:normAutofit fontScale="90000"/>
          </a:bodyPr>
          <a:lstStyle/>
          <a:p>
            <a:r>
              <a:rPr lang="tr-TR" b="1" i="1" cap="all" dirty="0" smtClean="0"/>
              <a:t/>
            </a:r>
            <a:br>
              <a:rPr lang="tr-TR" b="1" i="1" cap="all" dirty="0" smtClean="0"/>
            </a:br>
            <a:r>
              <a:rPr lang="tr-TR" b="1" i="1" cap="all" dirty="0" smtClean="0"/>
              <a:t>İLAÇSIZ </a:t>
            </a:r>
            <a:r>
              <a:rPr lang="tr-TR" b="1" i="1" cap="all" dirty="0"/>
              <a:t>DİKKAT EKSİKLİĞİ TEDAVİSİ</a:t>
            </a:r>
            <a:r>
              <a:rPr lang="tr-TR" dirty="0"/>
              <a:t/>
            </a:r>
            <a:br>
              <a:rPr lang="tr-TR" dirty="0"/>
            </a:br>
            <a:endParaRPr lang="tr-TR" dirty="0"/>
          </a:p>
        </p:txBody>
      </p:sp>
      <p:sp>
        <p:nvSpPr>
          <p:cNvPr id="3" name="İçerik Yer Tutucusu 2"/>
          <p:cNvSpPr>
            <a:spLocks noGrp="1"/>
          </p:cNvSpPr>
          <p:nvPr>
            <p:ph idx="1"/>
          </p:nvPr>
        </p:nvSpPr>
        <p:spPr>
          <a:xfrm>
            <a:off x="0" y="1052736"/>
            <a:ext cx="8460432" cy="5805264"/>
          </a:xfrm>
        </p:spPr>
        <p:txBody>
          <a:bodyPr>
            <a:noAutofit/>
          </a:bodyPr>
          <a:lstStyle/>
          <a:p>
            <a:endParaRPr lang="tr-TR" sz="2400" dirty="0" smtClean="0"/>
          </a:p>
          <a:p>
            <a:r>
              <a:rPr lang="tr-TR" sz="2000" dirty="0" smtClean="0">
                <a:latin typeface="Times New Roman" pitchFamily="18" charset="0"/>
                <a:cs typeface="Times New Roman" pitchFamily="18" charset="0"/>
              </a:rPr>
              <a:t>İlaçsız </a:t>
            </a:r>
            <a:r>
              <a:rPr lang="tr-TR" sz="2000" dirty="0">
                <a:latin typeface="Times New Roman" pitchFamily="18" charset="0"/>
                <a:cs typeface="Times New Roman" pitchFamily="18" charset="0"/>
              </a:rPr>
              <a:t>dikkat bozukluğu tedavisi için </a:t>
            </a:r>
            <a:r>
              <a:rPr lang="tr-TR" sz="2000" b="1" dirty="0">
                <a:latin typeface="Times New Roman" pitchFamily="18" charset="0"/>
                <a:cs typeface="Times New Roman" pitchFamily="18" charset="0"/>
              </a:rPr>
              <a:t>en etkili yöntem düzenli egzersiz</a:t>
            </a:r>
            <a:r>
              <a:rPr lang="tr-TR" sz="2000" dirty="0">
                <a:latin typeface="Times New Roman" pitchFamily="18" charset="0"/>
                <a:cs typeface="Times New Roman" pitchFamily="18" charset="0"/>
              </a:rPr>
              <a:t> yapmaktır. Bu egzersizlerin büyük bir bölümünü beyin egzersizleri; küçük bir kısmını ise fiziksel egzersizler oluşturur. Yani, dikkat eksikliğine ilaçsız çözüm konusunu iki başlık altında inceleyebiliriz.</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A)Beyin </a:t>
            </a:r>
            <a:r>
              <a:rPr lang="tr-TR" sz="2000" dirty="0">
                <a:latin typeface="Times New Roman" pitchFamily="18" charset="0"/>
                <a:cs typeface="Times New Roman" pitchFamily="18" charset="0"/>
              </a:rPr>
              <a:t>Egzersizleri Yapmak</a:t>
            </a:r>
          </a:p>
          <a:p>
            <a:r>
              <a:rPr lang="tr-TR" sz="2000" dirty="0">
                <a:latin typeface="Times New Roman" pitchFamily="18" charset="0"/>
                <a:cs typeface="Times New Roman" pitchFamily="18" charset="0"/>
              </a:rPr>
              <a:t>B)Fiziksel Egzersizler Yapmak</a:t>
            </a:r>
          </a:p>
          <a:p>
            <a:endParaRPr lang="tr-TR" sz="2400" dirty="0"/>
          </a:p>
        </p:txBody>
      </p:sp>
      <p:pic>
        <p:nvPicPr>
          <p:cNvPr id="3074" name="Picture 2" descr="C:\Users\Hatice\Desktop\dislek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780928"/>
            <a:ext cx="3333750" cy="4077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579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a:bodyPr>
          <a:lstStyle/>
          <a:p>
            <a:r>
              <a:rPr lang="tr-TR" b="1" dirty="0"/>
              <a:t>A) Beyin Egzersizlerinin Dikkat Bozukluğu Tedavisinde Kullanılması</a:t>
            </a:r>
            <a:endParaRPr lang="tr-TR" dirty="0"/>
          </a:p>
          <a:p>
            <a:pPr algn="just"/>
            <a:r>
              <a:rPr lang="tr-TR" sz="2000" dirty="0">
                <a:latin typeface="Times New Roman" pitchFamily="18" charset="0"/>
                <a:cs typeface="Times New Roman" pitchFamily="18" charset="0"/>
              </a:rPr>
              <a:t>Beyni tembelleştirip çeşitli fonksiyonlarında (</a:t>
            </a:r>
            <a:r>
              <a:rPr lang="tr-TR" sz="2000" dirty="0" err="1">
                <a:latin typeface="Times New Roman" pitchFamily="18" charset="0"/>
                <a:cs typeface="Times New Roman" pitchFamily="18" charset="0"/>
              </a:rPr>
              <a:t>örn:dikkat</a:t>
            </a:r>
            <a:r>
              <a:rPr lang="tr-TR" sz="2000" dirty="0">
                <a:latin typeface="Times New Roman" pitchFamily="18" charset="0"/>
                <a:cs typeface="Times New Roman" pitchFamily="18" charset="0"/>
              </a:rPr>
              <a:t> ve konsantrasyon) kayıplar yaşamamak için fiziksel egzersizler gibi beyin egzersizlerine de ihtiyaç vardır. Gündelik yaşantımızda beynimizi kullanıyoruz ve mecburen yaptığımız bu davranışın egzersiz niteliği var fakat DEHB problemi ile savaşıyorsak beyin egzersizleri konusunda daha bilinçli ve seçici olmamız gerekmektedir. Çeşitli bilmeceler, bulmacalar ve oyunlar dikkat eksikliği tedavisinde etkin rol </a:t>
            </a:r>
            <a:r>
              <a:rPr lang="tr-TR" sz="2000">
                <a:latin typeface="Times New Roman" pitchFamily="18" charset="0"/>
                <a:cs typeface="Times New Roman" pitchFamily="18" charset="0"/>
              </a:rPr>
              <a:t>oynar</a:t>
            </a:r>
            <a:r>
              <a:rPr lang="tr-TR" sz="200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a:p>
            <a:pPr algn="just"/>
            <a:r>
              <a:rPr lang="tr-TR" sz="2000" b="1" dirty="0">
                <a:latin typeface="Times New Roman" pitchFamily="18" charset="0"/>
                <a:cs typeface="Times New Roman" pitchFamily="18" charset="0"/>
              </a:rPr>
              <a:t>ÖRNEK DİKKAT EGZERSİZLERİ</a:t>
            </a:r>
            <a:endParaRPr lang="tr-TR" sz="2000" dirty="0">
              <a:latin typeface="Times New Roman" pitchFamily="18" charset="0"/>
              <a:cs typeface="Times New Roman" pitchFamily="18" charset="0"/>
            </a:endParaRPr>
          </a:p>
          <a:p>
            <a:pPr algn="just" fontAlgn="t"/>
            <a:r>
              <a:rPr lang="tr-TR" sz="2000" b="1" dirty="0">
                <a:latin typeface="Times New Roman" pitchFamily="18" charset="0"/>
                <a:cs typeface="Times New Roman" pitchFamily="18" charset="0"/>
              </a:rPr>
              <a:t>Görsel Dikkat Egzersizi 1</a:t>
            </a:r>
            <a:endParaRPr lang="tr-TR" sz="2000" dirty="0">
              <a:latin typeface="Times New Roman" pitchFamily="18" charset="0"/>
              <a:cs typeface="Times New Roman" pitchFamily="18" charset="0"/>
            </a:endParaRPr>
          </a:p>
          <a:p>
            <a:pPr algn="just" fontAlgn="t"/>
            <a:r>
              <a:rPr lang="tr-TR" sz="2000" b="1" dirty="0">
                <a:latin typeface="Times New Roman" pitchFamily="18" charset="0"/>
                <a:cs typeface="Times New Roman" pitchFamily="18" charset="0"/>
              </a:rPr>
              <a:t>Geliştirdiği Alanlar:</a:t>
            </a:r>
            <a:r>
              <a:rPr lang="tr-TR" sz="2000" dirty="0">
                <a:latin typeface="Times New Roman" pitchFamily="18" charset="0"/>
                <a:cs typeface="Times New Roman" pitchFamily="18" charset="0"/>
              </a:rPr>
              <a:t> Görsel dikkat, görsel tarama, kavramsallaştırma</a:t>
            </a:r>
          </a:p>
          <a:p>
            <a:pPr algn="just" fontAlgn="t"/>
            <a:r>
              <a:rPr lang="tr-TR" sz="2000" b="1" dirty="0">
                <a:latin typeface="Times New Roman" pitchFamily="18" charset="0"/>
                <a:cs typeface="Times New Roman" pitchFamily="18" charset="0"/>
              </a:rPr>
              <a:t>Sürdürülebilir Dikkat Egzersizi 1</a:t>
            </a:r>
            <a:endParaRPr lang="tr-TR" sz="2000" dirty="0">
              <a:latin typeface="Times New Roman" pitchFamily="18" charset="0"/>
              <a:cs typeface="Times New Roman" pitchFamily="18" charset="0"/>
            </a:endParaRPr>
          </a:p>
          <a:p>
            <a:pPr algn="just" fontAlgn="t"/>
            <a:r>
              <a:rPr lang="tr-TR" sz="2000" b="1" dirty="0">
                <a:latin typeface="Times New Roman" pitchFamily="18" charset="0"/>
                <a:cs typeface="Times New Roman" pitchFamily="18" charset="0"/>
              </a:rPr>
              <a:t>Geliştirdiği Alanlar:</a:t>
            </a:r>
            <a:r>
              <a:rPr lang="tr-TR" sz="2000" dirty="0">
                <a:latin typeface="Times New Roman" pitchFamily="18" charset="0"/>
                <a:cs typeface="Times New Roman" pitchFamily="18" charset="0"/>
              </a:rPr>
              <a:t> Sürdürülebilir Dikkat, Görsel Tanıma, Kısa Süreli Bellek</a:t>
            </a:r>
          </a:p>
          <a:p>
            <a:pPr algn="just" fontAlgn="t"/>
            <a:r>
              <a:rPr lang="tr-TR" sz="2000" b="1" dirty="0">
                <a:latin typeface="Times New Roman" pitchFamily="18" charset="0"/>
                <a:cs typeface="Times New Roman" pitchFamily="18" charset="0"/>
              </a:rPr>
              <a:t>Bölünmüş Dikkat Egzersizi 1</a:t>
            </a:r>
            <a:endParaRPr lang="tr-TR" sz="2000" dirty="0">
              <a:latin typeface="Times New Roman" pitchFamily="18" charset="0"/>
              <a:cs typeface="Times New Roman" pitchFamily="18" charset="0"/>
            </a:endParaRPr>
          </a:p>
          <a:p>
            <a:pPr algn="just" fontAlgn="t"/>
            <a:r>
              <a:rPr lang="tr-TR" sz="2000" b="1" dirty="0">
                <a:latin typeface="Times New Roman" pitchFamily="18" charset="0"/>
                <a:cs typeface="Times New Roman" pitchFamily="18" charset="0"/>
              </a:rPr>
              <a:t>Geliştirdiği Alanlar:</a:t>
            </a:r>
            <a:r>
              <a:rPr lang="tr-TR" sz="2000" dirty="0">
                <a:latin typeface="Times New Roman" pitchFamily="18" charset="0"/>
                <a:cs typeface="Times New Roman" pitchFamily="18" charset="0"/>
              </a:rPr>
              <a:t> Bölünmüş Dikkat, Tepki Kontrolü, Odaklanma</a:t>
            </a:r>
          </a:p>
          <a:p>
            <a:pPr algn="just"/>
            <a:r>
              <a:rPr lang="tr-TR" sz="2000" dirty="0">
                <a:latin typeface="Times New Roman" pitchFamily="18" charset="0"/>
                <a:cs typeface="Times New Roman" pitchFamily="18" charset="0"/>
              </a:rPr>
              <a:t>olur.</a:t>
            </a:r>
          </a:p>
          <a:p>
            <a:endParaRPr lang="tr-TR" dirty="0"/>
          </a:p>
        </p:txBody>
      </p:sp>
    </p:spTree>
    <p:extLst>
      <p:ext uri="{BB962C8B-B14F-4D97-AF65-F5344CB8AC3E}">
        <p14:creationId xmlns:p14="http://schemas.microsoft.com/office/powerpoint/2010/main" val="454514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a:bodyPr>
          <a:lstStyle/>
          <a:p>
            <a:r>
              <a:rPr lang="tr-TR" b="1" dirty="0"/>
              <a:t>B) Fiziksel Egzersizlerin Dikkat Bozukluğu Tedavisinde Kullanılması</a:t>
            </a:r>
            <a:endParaRPr lang="tr-TR" dirty="0"/>
          </a:p>
          <a:p>
            <a:pPr algn="just"/>
            <a:r>
              <a:rPr lang="tr-TR" sz="2000" dirty="0">
                <a:latin typeface="Times New Roman" pitchFamily="18" charset="0"/>
                <a:cs typeface="Times New Roman" pitchFamily="18" charset="0"/>
              </a:rPr>
              <a:t>Fiziksel egzersizler kalp ritmini hızlandırdığı için beyne giden kan akışı da hızlanır. Dolayısıyla beyne daha çok oksijen taşınmış olur. Fiziksel egzersizlerde hormon salgılanması daha sağlıklı olur ve buna bağlı olarak beyin hücrelerinin büyüyüp gelişmesi desteklenmiş olur. Dolayısıyla çeşitli spor faaliyetlerinin dikkat bozukluğu tedavisinde ilaçsız yöntemlerden biri olduğunu söyleyebiliriz. </a:t>
            </a:r>
            <a:r>
              <a:rPr lang="tr-TR" sz="2000" dirty="0" err="1">
                <a:latin typeface="Times New Roman" pitchFamily="18" charset="0"/>
                <a:cs typeface="Times New Roman" pitchFamily="18" charset="0"/>
              </a:rPr>
              <a:t>Hiperaktif</a:t>
            </a:r>
            <a:r>
              <a:rPr lang="tr-TR" sz="2000" dirty="0">
                <a:latin typeface="Times New Roman" pitchFamily="18" charset="0"/>
                <a:cs typeface="Times New Roman" pitchFamily="18" charset="0"/>
              </a:rPr>
              <a:t> tedavisi için de çeşitli spor faaliyetlerine katılım tavsiye edilir çünkü </a:t>
            </a:r>
            <a:r>
              <a:rPr lang="tr-TR" sz="2000" dirty="0" err="1">
                <a:latin typeface="Times New Roman" pitchFamily="18" charset="0"/>
                <a:cs typeface="Times New Roman" pitchFamily="18" charset="0"/>
              </a:rPr>
              <a:t>hiperaktif</a:t>
            </a:r>
            <a:r>
              <a:rPr lang="tr-TR" sz="2000" dirty="0">
                <a:latin typeface="Times New Roman" pitchFamily="18" charset="0"/>
                <a:cs typeface="Times New Roman" pitchFamily="18" charset="0"/>
              </a:rPr>
              <a:t> çocukların tedavisi için vücut enerjisinin doğru yönde kullandırılması etkili olacaktır.</a:t>
            </a:r>
          </a:p>
          <a:p>
            <a:pPr algn="just"/>
            <a:r>
              <a:rPr lang="tr-TR" sz="2000" dirty="0">
                <a:latin typeface="Times New Roman" pitchFamily="18" charset="0"/>
                <a:cs typeface="Times New Roman" pitchFamily="18" charset="0"/>
              </a:rPr>
              <a:t>Yüzme, </a:t>
            </a:r>
            <a:r>
              <a:rPr lang="tr-TR" sz="2000" dirty="0" err="1">
                <a:latin typeface="Times New Roman" pitchFamily="18" charset="0"/>
                <a:cs typeface="Times New Roman" pitchFamily="18" charset="0"/>
              </a:rPr>
              <a:t>fitness</a:t>
            </a:r>
            <a:r>
              <a:rPr lang="tr-TR" sz="2000" dirty="0">
                <a:latin typeface="Times New Roman" pitchFamily="18" charset="0"/>
                <a:cs typeface="Times New Roman" pitchFamily="18" charset="0"/>
              </a:rPr>
              <a:t>, tenis, basketbol, futbol, dans ve benzeri etkinlikler tercih edilebilir. Hem yetişkinler, hem de çocuklar bu tür spor-sanat etkinlikleriyle dikkat düzeyini artırabilir; daha zinde bir beyne sahip olabilirler. Aynı zamanda beden sağlığına da katkı </a:t>
            </a:r>
            <a:r>
              <a:rPr lang="tr-TR" sz="2000" dirty="0" smtClean="0">
                <a:latin typeface="Times New Roman" pitchFamily="18" charset="0"/>
                <a:cs typeface="Times New Roman" pitchFamily="18" charset="0"/>
              </a:rPr>
              <a:t>sağlanmış.</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487390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980728"/>
          </a:xfrm>
        </p:spPr>
        <p:txBody>
          <a:bodyPr>
            <a:normAutofit fontScale="90000"/>
          </a:bodyPr>
          <a:lstStyle/>
          <a:p>
            <a:r>
              <a:rPr lang="tr-TR" b="1" i="1" cap="all" dirty="0" smtClean="0"/>
              <a:t/>
            </a:r>
            <a:br>
              <a:rPr lang="tr-TR" b="1" i="1" cap="all" dirty="0" smtClean="0"/>
            </a:br>
            <a:r>
              <a:rPr lang="tr-TR" b="1" i="1" cap="all" dirty="0" smtClean="0"/>
              <a:t>İLAÇLI </a:t>
            </a:r>
            <a:r>
              <a:rPr lang="tr-TR" b="1" i="1" cap="all" dirty="0"/>
              <a:t>DİKKAT EKSİKLİĞİ TEDAVİSİ</a:t>
            </a:r>
            <a:r>
              <a:rPr lang="tr-TR" dirty="0"/>
              <a:t/>
            </a:r>
            <a:br>
              <a:rPr lang="tr-TR" dirty="0"/>
            </a:br>
            <a:endParaRPr lang="tr-TR" dirty="0"/>
          </a:p>
        </p:txBody>
      </p:sp>
      <p:sp>
        <p:nvSpPr>
          <p:cNvPr id="3" name="İçerik Yer Tutucusu 2"/>
          <p:cNvSpPr>
            <a:spLocks noGrp="1"/>
          </p:cNvSpPr>
          <p:nvPr>
            <p:ph idx="1"/>
          </p:nvPr>
        </p:nvSpPr>
        <p:spPr>
          <a:xfrm>
            <a:off x="0" y="1052736"/>
            <a:ext cx="8460432" cy="5805264"/>
          </a:xfrm>
        </p:spPr>
        <p:txBody>
          <a:bodyPr>
            <a:noAutofit/>
          </a:bodyPr>
          <a:lstStyle/>
          <a:p>
            <a:r>
              <a:rPr lang="tr-TR" sz="1600" dirty="0" smtClean="0">
                <a:latin typeface="Times New Roman" pitchFamily="18" charset="0"/>
                <a:cs typeface="Times New Roman" pitchFamily="18" charset="0"/>
              </a:rPr>
              <a:t>Dikkat </a:t>
            </a:r>
            <a:r>
              <a:rPr lang="tr-TR" sz="1600" dirty="0">
                <a:latin typeface="Times New Roman" pitchFamily="18" charset="0"/>
                <a:cs typeface="Times New Roman" pitchFamily="18" charset="0"/>
              </a:rPr>
              <a:t>eksikliği tedavisinde kullanılan ilaçların bir kısmı santral sinir sistemine etki eden sentetik uyarıcılardan oluşur. Tedavi sürecinde dikkat eksikliği ilacı ortalama 1 yıl kullanılarak sonuç alınabileceği gibi uzun yıllar ilaç kullanımı da gerekebilir. Dikkat eksikliğinde kullanılan ilaçlar sadece çocuklar için değil; yetişkinler için de reçete edilebiliyor.</a:t>
            </a:r>
          </a:p>
          <a:p>
            <a:r>
              <a:rPr lang="tr-TR" sz="1600" dirty="0">
                <a:latin typeface="Times New Roman" pitchFamily="18" charset="0"/>
                <a:cs typeface="Times New Roman" pitchFamily="18" charset="0"/>
              </a:rPr>
              <a:t>İlaçlı DEHB (Dikkat eksikliği ve </a:t>
            </a:r>
            <a:r>
              <a:rPr lang="tr-TR" sz="1600" dirty="0" err="1">
                <a:latin typeface="Times New Roman" pitchFamily="18" charset="0"/>
                <a:cs typeface="Times New Roman" pitchFamily="18" charset="0"/>
              </a:rPr>
              <a:t>Hiperaktivite</a:t>
            </a:r>
            <a:r>
              <a:rPr lang="tr-TR" sz="1600" dirty="0">
                <a:latin typeface="Times New Roman" pitchFamily="18" charset="0"/>
                <a:cs typeface="Times New Roman" pitchFamily="18" charset="0"/>
              </a:rPr>
              <a:t> Bozukluğu) Tedavisinde Kullanılan İlaçlar Listesi</a:t>
            </a:r>
          </a:p>
          <a:p>
            <a:pPr lvl="0"/>
            <a:r>
              <a:rPr lang="tr-TR" sz="1600" dirty="0" err="1">
                <a:latin typeface="Times New Roman" pitchFamily="18" charset="0"/>
                <a:cs typeface="Times New Roman" pitchFamily="18" charset="0"/>
              </a:rPr>
              <a:t>Ritalin</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Concerta</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Adderal</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Klonidin</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Pemolin</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Karbamazepin</a:t>
            </a:r>
            <a:endParaRPr lang="tr-TR" sz="1600" dirty="0">
              <a:latin typeface="Times New Roman" pitchFamily="18" charset="0"/>
              <a:cs typeface="Times New Roman" pitchFamily="18" charset="0"/>
            </a:endParaRPr>
          </a:p>
          <a:p>
            <a:pPr lvl="0"/>
            <a:r>
              <a:rPr lang="tr-TR" sz="1600" dirty="0" err="1">
                <a:latin typeface="Times New Roman" pitchFamily="18" charset="0"/>
                <a:cs typeface="Times New Roman" pitchFamily="18" charset="0"/>
              </a:rPr>
              <a:t>Antidepresan</a:t>
            </a:r>
            <a:r>
              <a:rPr lang="tr-TR" sz="1600" dirty="0">
                <a:latin typeface="Times New Roman" pitchFamily="18" charset="0"/>
                <a:cs typeface="Times New Roman" pitchFamily="18" charset="0"/>
              </a:rPr>
              <a:t> ilaçlar</a:t>
            </a:r>
          </a:p>
          <a:p>
            <a:r>
              <a:rPr lang="tr-TR" sz="1600" dirty="0">
                <a:latin typeface="Times New Roman" pitchFamily="18" charset="0"/>
                <a:cs typeface="Times New Roman" pitchFamily="18" charset="0"/>
              </a:rPr>
              <a:t>Yukarıdaki dikkat eksikliği ilaçları, DEHB tedavisinde kullanılan ilaçlardan bazılarıdır. </a:t>
            </a:r>
            <a:r>
              <a:rPr lang="tr-TR" sz="1600" dirty="0" err="1">
                <a:latin typeface="Times New Roman" pitchFamily="18" charset="0"/>
                <a:cs typeface="Times New Roman" pitchFamily="18" charset="0"/>
              </a:rPr>
              <a:t>Ritalin</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Concerta</a:t>
            </a:r>
            <a:r>
              <a:rPr lang="tr-TR" sz="1600" dirty="0">
                <a:latin typeface="Times New Roman" pitchFamily="18" charset="0"/>
                <a:cs typeface="Times New Roman" pitchFamily="18" charset="0"/>
              </a:rPr>
              <a:t> çocuklarda dikkat eksikliği tedavisi için Türkiye’de yaygın olarak kullanılır (doktorlar tarafından reçete edilir). </a:t>
            </a:r>
            <a:r>
              <a:rPr lang="tr-TR" sz="1600" dirty="0" err="1">
                <a:latin typeface="Times New Roman" pitchFamily="18" charset="0"/>
                <a:cs typeface="Times New Roman" pitchFamily="18" charset="0"/>
              </a:rPr>
              <a:t>Ritalin</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Concerta’nın</a:t>
            </a:r>
            <a:r>
              <a:rPr lang="tr-TR" sz="1600" dirty="0">
                <a:latin typeface="Times New Roman" pitchFamily="18" charset="0"/>
                <a:cs typeface="Times New Roman" pitchFamily="18" charset="0"/>
              </a:rPr>
              <a:t> sık tercih edilme sebeplerinden biri de özellikle dikkat eksikliği ilacı olması, dikkat fonksiyonları üzerinde etkili olmasıdır. DEHB tedavisinde kullanılan ilaçların bir kısmı da son madde ile belirttiğimiz gibi </a:t>
            </a:r>
            <a:r>
              <a:rPr lang="tr-TR" sz="1600" dirty="0" err="1">
                <a:latin typeface="Times New Roman" pitchFamily="18" charset="0"/>
                <a:cs typeface="Times New Roman" pitchFamily="18" charset="0"/>
              </a:rPr>
              <a:t>antidepresanlardan</a:t>
            </a:r>
            <a:r>
              <a:rPr lang="tr-TR" sz="1600" dirty="0">
                <a:latin typeface="Times New Roman" pitchFamily="18" charset="0"/>
                <a:cs typeface="Times New Roman" pitchFamily="18" charset="0"/>
              </a:rPr>
              <a:t> oluşur.</a:t>
            </a:r>
          </a:p>
          <a:p>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3869430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dirty="0" smtClean="0"/>
              <a:t/>
            </a:r>
            <a:br>
              <a:rPr lang="tr-TR" b="1" i="1" cap="all" dirty="0" smtClean="0"/>
            </a:br>
            <a:r>
              <a:rPr lang="tr-TR" b="1" i="1" cap="all" dirty="0" smtClean="0"/>
              <a:t>DİSLEKSİ </a:t>
            </a:r>
            <a:r>
              <a:rPr lang="tr-TR" b="1" i="1" cap="all" dirty="0"/>
              <a:t>PROBLEMİ OLAN ÇOCUĞA NASIL YARDIM EDİLİR?</a:t>
            </a:r>
            <a:r>
              <a:rPr lang="tr-TR" dirty="0"/>
              <a:t/>
            </a:r>
            <a:br>
              <a:rPr lang="tr-TR" dirty="0"/>
            </a:br>
            <a:endParaRPr lang="tr-TR" dirty="0"/>
          </a:p>
        </p:txBody>
      </p:sp>
      <p:sp>
        <p:nvSpPr>
          <p:cNvPr id="3" name="İçerik Yer Tutucusu 2"/>
          <p:cNvSpPr>
            <a:spLocks noGrp="1"/>
          </p:cNvSpPr>
          <p:nvPr>
            <p:ph idx="1"/>
          </p:nvPr>
        </p:nvSpPr>
        <p:spPr>
          <a:xfrm>
            <a:off x="0" y="1628800"/>
            <a:ext cx="8077200" cy="4772000"/>
          </a:xfrm>
        </p:spPr>
        <p:txBody>
          <a:bodyPr>
            <a:normAutofit/>
          </a:bodyPr>
          <a:lstStyle/>
          <a:p>
            <a:pPr algn="just"/>
            <a:r>
              <a:rPr lang="tr-TR" sz="2000" dirty="0" err="1" smtClean="0">
                <a:latin typeface="Times New Roman" pitchFamily="18" charset="0"/>
                <a:cs typeface="Times New Roman" pitchFamily="18" charset="0"/>
              </a:rPr>
              <a:t>Dislektik</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çocuklar okul derslerinde başarısız olmaları durumunda özgüvenlerini kaybedebilirler. Buna bağlı olarak diğer psikolojik problemler başlayabilir. Okumayı öğrenemeyip yaşıtlarının alay konusu olma ihtimalleri de -maalesef- vardır. Öte yandan, </a:t>
            </a:r>
            <a:r>
              <a:rPr lang="tr-TR" sz="2000" dirty="0" err="1">
                <a:latin typeface="Times New Roman" pitchFamily="18" charset="0"/>
                <a:cs typeface="Times New Roman" pitchFamily="18" charset="0"/>
              </a:rPr>
              <a:t>disleksili</a:t>
            </a:r>
            <a:r>
              <a:rPr lang="tr-TR" sz="2000" dirty="0">
                <a:latin typeface="Times New Roman" pitchFamily="18" charset="0"/>
                <a:cs typeface="Times New Roman" pitchFamily="18" charset="0"/>
              </a:rPr>
              <a:t> çocuklar çok ince düşünceli oldukları için, çevreden olumsuz etkilenmeleri ve karamsarlığa kapılmaları an meselesidir.</a:t>
            </a:r>
          </a:p>
          <a:p>
            <a:pPr algn="just"/>
            <a:r>
              <a:rPr lang="tr-TR" sz="2000" dirty="0">
                <a:latin typeface="Times New Roman" pitchFamily="18" charset="0"/>
                <a:cs typeface="Times New Roman" pitchFamily="18" charset="0"/>
              </a:rPr>
              <a:t>Anne, baba veya eğitmenler, </a:t>
            </a:r>
            <a:r>
              <a:rPr lang="tr-TR" sz="2000" dirty="0" err="1">
                <a:latin typeface="Times New Roman" pitchFamily="18" charset="0"/>
                <a:cs typeface="Times New Roman" pitchFamily="18" charset="0"/>
              </a:rPr>
              <a:t>disleksi</a:t>
            </a:r>
            <a:r>
              <a:rPr lang="tr-TR" sz="2000" dirty="0">
                <a:latin typeface="Times New Roman" pitchFamily="18" charset="0"/>
                <a:cs typeface="Times New Roman" pitchFamily="18" charset="0"/>
              </a:rPr>
              <a:t> konusunda bilinçli olmadıklarında okuma bozukluğu yaşayan çocuğu suçlayabilirler. “İstesen yaparsın, aklın hep kötü işlere çalışıyor, umursamıyorsun, yaramazsın” gibi sözler çocukta kalıcı hasarlara yol açabilir. Bu yüzden çocuk üzerinde sorumluluğu olan herkes </a:t>
            </a:r>
            <a:r>
              <a:rPr lang="tr-TR" sz="2000" dirty="0" err="1">
                <a:latin typeface="Times New Roman" pitchFamily="18" charset="0"/>
                <a:cs typeface="Times New Roman" pitchFamily="18" charset="0"/>
              </a:rPr>
              <a:t>disleksi</a:t>
            </a:r>
            <a:r>
              <a:rPr lang="tr-TR" sz="2000" dirty="0">
                <a:latin typeface="Times New Roman" pitchFamily="18" charset="0"/>
                <a:cs typeface="Times New Roman" pitchFamily="18" charset="0"/>
              </a:rPr>
              <a:t> ne demektir, okuma güçlüğü nasıl giderilir, </a:t>
            </a:r>
            <a:r>
              <a:rPr lang="tr-TR" sz="2000" dirty="0" err="1">
                <a:latin typeface="Times New Roman" pitchFamily="18" charset="0"/>
                <a:cs typeface="Times New Roman" pitchFamily="18" charset="0"/>
              </a:rPr>
              <a:t>dislektik</a:t>
            </a:r>
            <a:r>
              <a:rPr lang="tr-TR" sz="2000" dirty="0">
                <a:latin typeface="Times New Roman" pitchFamily="18" charset="0"/>
                <a:cs typeface="Times New Roman" pitchFamily="18" charset="0"/>
              </a:rPr>
              <a:t> çocuğa nasıl destek olunur, </a:t>
            </a:r>
            <a:r>
              <a:rPr lang="tr-TR" sz="2000" dirty="0" err="1">
                <a:latin typeface="Times New Roman" pitchFamily="18" charset="0"/>
                <a:cs typeface="Times New Roman" pitchFamily="18" charset="0"/>
              </a:rPr>
              <a:t>disleksi</a:t>
            </a:r>
            <a:r>
              <a:rPr lang="tr-TR" sz="2000" dirty="0">
                <a:latin typeface="Times New Roman" pitchFamily="18" charset="0"/>
                <a:cs typeface="Times New Roman" pitchFamily="18" charset="0"/>
              </a:rPr>
              <a:t> için neler yapılmalı ve benzeri konulara hakim olmalıdır</a:t>
            </a:r>
          </a:p>
        </p:txBody>
      </p:sp>
    </p:spTree>
    <p:extLst>
      <p:ext uri="{BB962C8B-B14F-4D97-AF65-F5344CB8AC3E}">
        <p14:creationId xmlns:p14="http://schemas.microsoft.com/office/powerpoint/2010/main" val="648694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smtClean="0"/>
              <a:t/>
            </a:r>
            <a:br>
              <a:rPr lang="tr-TR" b="1" i="1" cap="all" smtClean="0"/>
            </a:br>
            <a:r>
              <a:rPr lang="tr-TR" b="1" i="1" cap="all" smtClean="0"/>
              <a:t>DİSLEKSİ </a:t>
            </a:r>
            <a:r>
              <a:rPr lang="tr-TR" b="1" i="1" cap="all" dirty="0"/>
              <a:t>PROBLEMİ OLAN ÇOCUĞA NASIL YARDIM EDİLİR?</a:t>
            </a:r>
            <a:r>
              <a:rPr lang="tr-TR" dirty="0"/>
              <a:t/>
            </a:r>
            <a:br>
              <a:rPr lang="tr-TR" dirty="0"/>
            </a:br>
            <a:endParaRPr lang="tr-TR" dirty="0"/>
          </a:p>
        </p:txBody>
      </p:sp>
      <p:sp>
        <p:nvSpPr>
          <p:cNvPr id="3" name="İçerik Yer Tutucusu 2"/>
          <p:cNvSpPr>
            <a:spLocks noGrp="1"/>
          </p:cNvSpPr>
          <p:nvPr>
            <p:ph idx="1"/>
          </p:nvPr>
        </p:nvSpPr>
        <p:spPr>
          <a:xfrm>
            <a:off x="0" y="1600200"/>
            <a:ext cx="8388424" cy="5141168"/>
          </a:xfrm>
        </p:spPr>
        <p:txBody>
          <a:bodyPr>
            <a:normAutofit fontScale="92500"/>
          </a:bodyPr>
          <a:lstStyle/>
          <a:p>
            <a:pPr algn="just"/>
            <a:r>
              <a:rPr lang="tr-TR" dirty="0" smtClean="0">
                <a:solidFill>
                  <a:srgbClr val="FF0000"/>
                </a:solidFill>
                <a:latin typeface="Times New Roman" pitchFamily="18" charset="0"/>
                <a:cs typeface="Times New Roman" pitchFamily="18" charset="0"/>
              </a:rPr>
              <a:t>1</a:t>
            </a:r>
          </a:p>
          <a:p>
            <a:pPr algn="just"/>
            <a:r>
              <a:rPr lang="tr-TR" b="1" dirty="0" smtClean="0">
                <a:solidFill>
                  <a:srgbClr val="FF0000"/>
                </a:solidFill>
                <a:latin typeface="Times New Roman" pitchFamily="18" charset="0"/>
                <a:cs typeface="Times New Roman" pitchFamily="18" charset="0"/>
              </a:rPr>
              <a:t>Sabırlı </a:t>
            </a:r>
            <a:r>
              <a:rPr lang="tr-TR" b="1" dirty="0">
                <a:solidFill>
                  <a:srgbClr val="FF0000"/>
                </a:solidFill>
                <a:latin typeface="Times New Roman" pitchFamily="18" charset="0"/>
                <a:cs typeface="Times New Roman" pitchFamily="18" charset="0"/>
              </a:rPr>
              <a:t>olun:</a:t>
            </a:r>
            <a:r>
              <a:rPr lang="tr-TR" dirty="0">
                <a:latin typeface="Times New Roman" pitchFamily="18" charset="0"/>
                <a:cs typeface="Times New Roman" pitchFamily="18" charset="0"/>
              </a:rPr>
              <a:t> Çocuğunuz veya öğrenciniz okuma güçlüğü çekiyorsa sabırlı olun ve </a:t>
            </a:r>
            <a:r>
              <a:rPr lang="tr-TR" dirty="0" smtClean="0">
                <a:latin typeface="Times New Roman" pitchFamily="18" charset="0"/>
                <a:cs typeface="Times New Roman" pitchFamily="18" charset="0"/>
              </a:rPr>
              <a:t>ilginizi </a:t>
            </a:r>
            <a:r>
              <a:rPr lang="tr-TR" dirty="0">
                <a:latin typeface="Times New Roman" pitchFamily="18" charset="0"/>
                <a:cs typeface="Times New Roman" pitchFamily="18" charset="0"/>
              </a:rPr>
              <a:t>azaltmayın. Metinleri sesli okumasını isteyin. Sesli okuma esnasında hem çocuk, hem de siz nerelerde hata yapıldığını görebilir ve düzeltebilirsiniz. Sesli okuma, </a:t>
            </a:r>
            <a:r>
              <a:rPr lang="tr-TR" dirty="0" err="1">
                <a:latin typeface="Times New Roman" pitchFamily="18" charset="0"/>
                <a:cs typeface="Times New Roman" pitchFamily="18" charset="0"/>
              </a:rPr>
              <a:t>disleksi</a:t>
            </a:r>
            <a:r>
              <a:rPr lang="tr-TR" dirty="0">
                <a:latin typeface="Times New Roman" pitchFamily="18" charset="0"/>
                <a:cs typeface="Times New Roman" pitchFamily="18" charset="0"/>
              </a:rPr>
              <a:t> için iyi bir egzersizdir.</a:t>
            </a:r>
          </a:p>
          <a:p>
            <a:pPr algn="just"/>
            <a:r>
              <a:rPr lang="tr-TR" dirty="0">
                <a:solidFill>
                  <a:srgbClr val="FF0000"/>
                </a:solidFill>
                <a:latin typeface="Times New Roman" pitchFamily="18" charset="0"/>
                <a:cs typeface="Times New Roman" pitchFamily="18" charset="0"/>
              </a:rPr>
              <a:t>2</a:t>
            </a:r>
          </a:p>
          <a:p>
            <a:pPr algn="just"/>
            <a:r>
              <a:rPr lang="tr-TR" b="1" dirty="0">
                <a:solidFill>
                  <a:srgbClr val="FF0000"/>
                </a:solidFill>
                <a:latin typeface="Times New Roman" pitchFamily="18" charset="0"/>
                <a:cs typeface="Times New Roman" pitchFamily="18" charset="0"/>
              </a:rPr>
              <a:t>Motive edin:</a:t>
            </a:r>
            <a:r>
              <a:rPr lang="tr-TR" dirty="0">
                <a:latin typeface="Times New Roman" pitchFamily="18" charset="0"/>
                <a:cs typeface="Times New Roman" pitchFamily="18" charset="0"/>
              </a:rPr>
              <a:t> Öğrenme güçlüğü çeken çocukların özgüvenlerinde hasar oluşmaması için onları devamlı tebrik etmek gerekir. Her başarısını tebrik edin ve onunla gurur duyduğunuzu ifade edin. Bu davranış çocuğun başarma isteğini kamçılar.</a:t>
            </a:r>
          </a:p>
          <a:p>
            <a:pPr algn="just"/>
            <a:r>
              <a:rPr lang="tr-TR" dirty="0">
                <a:solidFill>
                  <a:srgbClr val="FF0000"/>
                </a:solidFill>
                <a:latin typeface="Times New Roman" pitchFamily="18" charset="0"/>
                <a:cs typeface="Times New Roman" pitchFamily="18" charset="0"/>
              </a:rPr>
              <a:t>3</a:t>
            </a:r>
          </a:p>
          <a:p>
            <a:pPr algn="just"/>
            <a:r>
              <a:rPr lang="tr-TR" b="1" dirty="0">
                <a:solidFill>
                  <a:srgbClr val="FF0000"/>
                </a:solidFill>
                <a:latin typeface="Times New Roman" pitchFamily="18" charset="0"/>
                <a:cs typeface="Times New Roman" pitchFamily="18" charset="0"/>
              </a:rPr>
              <a:t>Oyunlarla destekleyin:</a:t>
            </a:r>
            <a:r>
              <a:rPr lang="tr-TR" dirty="0">
                <a:latin typeface="Times New Roman" pitchFamily="18" charset="0"/>
                <a:cs typeface="Times New Roman" pitchFamily="18" charset="0"/>
              </a:rPr>
              <a:t> Sevdiği materyaller ile kendisini geliştirmesini sağlayın. </a:t>
            </a:r>
            <a:r>
              <a:rPr lang="tr-TR" dirty="0" err="1">
                <a:latin typeface="Times New Roman" pitchFamily="18" charset="0"/>
                <a:cs typeface="Times New Roman" pitchFamily="18" charset="0"/>
              </a:rPr>
              <a:t>Disleksili</a:t>
            </a:r>
            <a:r>
              <a:rPr lang="tr-TR" dirty="0">
                <a:latin typeface="Times New Roman" pitchFamily="18" charset="0"/>
                <a:cs typeface="Times New Roman" pitchFamily="18" charset="0"/>
              </a:rPr>
              <a:t> çocuklar oyunlarla yakından ilgilidirler. Doğru seçilmiş oyunlar </a:t>
            </a:r>
            <a:r>
              <a:rPr lang="tr-TR" dirty="0" err="1">
                <a:latin typeface="Times New Roman" pitchFamily="18" charset="0"/>
                <a:cs typeface="Times New Roman" pitchFamily="18" charset="0"/>
              </a:rPr>
              <a:t>disleksi</a:t>
            </a:r>
            <a:r>
              <a:rPr lang="tr-TR" dirty="0">
                <a:latin typeface="Times New Roman" pitchFamily="18" charset="0"/>
                <a:cs typeface="Times New Roman" pitchFamily="18" charset="0"/>
              </a:rPr>
              <a:t> egzersizleri niteliğindedir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305739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dirty="0" smtClean="0"/>
              <a:t/>
            </a:r>
            <a:br>
              <a:rPr lang="tr-TR" b="1" i="1" cap="all" dirty="0" smtClean="0"/>
            </a:br>
            <a:r>
              <a:rPr lang="tr-TR" b="1" i="1" cap="all" dirty="0" smtClean="0"/>
              <a:t>DİSLEKSİ </a:t>
            </a:r>
            <a:r>
              <a:rPr lang="tr-TR" b="1" i="1" cap="all" dirty="0"/>
              <a:t>PROBLEMİ OLAN ÇOCUĞA NASIL YARDIM EDİLİR?</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lgn="just" fontAlgn="t"/>
            <a:r>
              <a:rPr lang="tr-TR" dirty="0">
                <a:latin typeface="Times New Roman" pitchFamily="18" charset="0"/>
                <a:cs typeface="Times New Roman" pitchFamily="18" charset="0"/>
              </a:rPr>
              <a:t>Harfleri doğru yerleştirme oyunu</a:t>
            </a:r>
          </a:p>
          <a:p>
            <a:pPr algn="just" fontAlgn="t"/>
            <a:r>
              <a:rPr lang="tr-TR" dirty="0">
                <a:latin typeface="Times New Roman" pitchFamily="18" charset="0"/>
                <a:cs typeface="Times New Roman" pitchFamily="18" charset="0"/>
              </a:rPr>
              <a:t>Geliştirdiği Alanlar: Kelime Bilgisi, Kelime Akıcılığı, Planlama</a:t>
            </a:r>
          </a:p>
          <a:p>
            <a:pPr algn="just" fontAlgn="t"/>
            <a:r>
              <a:rPr lang="tr-TR" dirty="0">
                <a:latin typeface="Times New Roman" pitchFamily="18" charset="0"/>
                <a:cs typeface="Times New Roman" pitchFamily="18" charset="0"/>
              </a:rPr>
              <a:t>Görsel dikkat ve isim bulma oyunu</a:t>
            </a:r>
          </a:p>
          <a:p>
            <a:pPr algn="just" fontAlgn="t"/>
            <a:r>
              <a:rPr lang="tr-TR" dirty="0">
                <a:latin typeface="Times New Roman" pitchFamily="18" charset="0"/>
                <a:cs typeface="Times New Roman" pitchFamily="18" charset="0"/>
              </a:rPr>
              <a:t>Geliştirdiği Alanlar: Görsel Tanıma, Kavramsallaştırma, Görsel Dikkat </a:t>
            </a:r>
          </a:p>
          <a:p>
            <a:pPr algn="just" fontAlgn="t"/>
            <a:r>
              <a:rPr lang="tr-TR" dirty="0">
                <a:latin typeface="Times New Roman" pitchFamily="18" charset="0"/>
                <a:cs typeface="Times New Roman" pitchFamily="18" charset="0"/>
              </a:rPr>
              <a:t>Kavramlar arası ilişkilendirme oyunu</a:t>
            </a:r>
          </a:p>
          <a:p>
            <a:pPr algn="just" fontAlgn="t"/>
            <a:r>
              <a:rPr lang="tr-TR" dirty="0">
                <a:latin typeface="Times New Roman" pitchFamily="18" charset="0"/>
                <a:cs typeface="Times New Roman" pitchFamily="18" charset="0"/>
              </a:rPr>
              <a:t>Geliştirdiği Alanlar: Kavramsallaştırma, Kıyaslama, Bölünmüş Dikkat</a:t>
            </a:r>
          </a:p>
          <a:p>
            <a:pPr marL="0" indent="0" algn="just">
              <a:buNone/>
            </a:pPr>
            <a:endParaRPr lang="tr-TR" dirty="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Dikkat </a:t>
            </a:r>
            <a:r>
              <a:rPr lang="tr-TR" dirty="0">
                <a:latin typeface="Times New Roman" pitchFamily="18" charset="0"/>
                <a:cs typeface="Times New Roman" pitchFamily="18" charset="0"/>
              </a:rPr>
              <a:t>oyunları, hafıza oyunları, sözel zeka-kelime oyunları </a:t>
            </a:r>
            <a:r>
              <a:rPr lang="tr-TR" dirty="0" err="1">
                <a:latin typeface="Times New Roman" pitchFamily="18" charset="0"/>
                <a:cs typeface="Times New Roman" pitchFamily="18" charset="0"/>
              </a:rPr>
              <a:t>disleksili</a:t>
            </a:r>
            <a:r>
              <a:rPr lang="tr-TR" dirty="0">
                <a:latin typeface="Times New Roman" pitchFamily="18" charset="0"/>
                <a:cs typeface="Times New Roman" pitchFamily="18" charset="0"/>
              </a:rPr>
              <a:t> çocukların eksikliklerini gidermeye yönelik güçlü egzersizlerdir. Bu egzersizler tamamen oyun formatında tasarlandığı için çocuğun ilgisini çekmekte ve ona ekstra bir sorumluluk gibi görünmemektedir.</a:t>
            </a:r>
          </a:p>
          <a:p>
            <a:pPr algn="just"/>
            <a:r>
              <a:rPr lang="tr-TR" dirty="0" err="1" smtClean="0">
                <a:latin typeface="Times New Roman" pitchFamily="18" charset="0"/>
                <a:cs typeface="Times New Roman" pitchFamily="18" charset="0"/>
              </a:rPr>
              <a:t>Mental</a:t>
            </a:r>
            <a:r>
              <a:rPr lang="tr-TR" dirty="0" smtClean="0">
                <a:latin typeface="Times New Roman" pitchFamily="18" charset="0"/>
                <a:cs typeface="Times New Roman" pitchFamily="18" charset="0"/>
              </a:rPr>
              <a:t> oyunlar  </a:t>
            </a:r>
            <a:r>
              <a:rPr lang="tr-TR" dirty="0">
                <a:latin typeface="Times New Roman" pitchFamily="18" charset="0"/>
                <a:cs typeface="Times New Roman" pitchFamily="18" charset="0"/>
              </a:rPr>
              <a:t>aynı zamanda beynin sol lobunu kullanmayı gerektiren mantıksal zeka oyunları da içermektedir.</a:t>
            </a:r>
          </a:p>
          <a:p>
            <a:endParaRPr lang="tr-TR" dirty="0"/>
          </a:p>
        </p:txBody>
      </p:sp>
    </p:spTree>
    <p:extLst>
      <p:ext uri="{BB962C8B-B14F-4D97-AF65-F5344CB8AC3E}">
        <p14:creationId xmlns:p14="http://schemas.microsoft.com/office/powerpoint/2010/main" val="3240513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dirty="0" smtClean="0"/>
              <a:t/>
            </a:r>
            <a:br>
              <a:rPr lang="tr-TR" b="1" i="1" cap="all" dirty="0" smtClean="0"/>
            </a:br>
            <a:r>
              <a:rPr lang="tr-TR" b="1" i="1" cap="all" dirty="0" smtClean="0"/>
              <a:t>DİSLEKSİ </a:t>
            </a:r>
            <a:r>
              <a:rPr lang="tr-TR" b="1" i="1" cap="all" dirty="0"/>
              <a:t>PROBLEMİ OLAN ÇOCUĞA NASIL YARDIM EDİLİR?</a:t>
            </a:r>
            <a:r>
              <a:rPr lang="tr-TR" dirty="0"/>
              <a:t/>
            </a:r>
            <a:br>
              <a:rPr lang="tr-TR" dirty="0"/>
            </a:br>
            <a:endParaRPr lang="tr-TR" dirty="0"/>
          </a:p>
        </p:txBody>
      </p:sp>
      <p:sp>
        <p:nvSpPr>
          <p:cNvPr id="3" name="İçerik Yer Tutucusu 2"/>
          <p:cNvSpPr>
            <a:spLocks noGrp="1"/>
          </p:cNvSpPr>
          <p:nvPr>
            <p:ph idx="1"/>
          </p:nvPr>
        </p:nvSpPr>
        <p:spPr>
          <a:xfrm>
            <a:off x="0" y="1600200"/>
            <a:ext cx="8460432" cy="5257800"/>
          </a:xfrm>
        </p:spPr>
        <p:txBody>
          <a:bodyPr>
            <a:noAutofit/>
          </a:bodyPr>
          <a:lstStyle/>
          <a:p>
            <a:r>
              <a:rPr lang="tr-TR" sz="1800" dirty="0">
                <a:solidFill>
                  <a:srgbClr val="FF0000"/>
                </a:solidFill>
                <a:latin typeface="Times New Roman" pitchFamily="18" charset="0"/>
                <a:cs typeface="Times New Roman" pitchFamily="18" charset="0"/>
              </a:rPr>
              <a:t>4</a:t>
            </a:r>
          </a:p>
          <a:p>
            <a:r>
              <a:rPr lang="tr-TR" sz="1800" b="1" dirty="0">
                <a:solidFill>
                  <a:srgbClr val="FF0000"/>
                </a:solidFill>
                <a:latin typeface="Times New Roman" pitchFamily="18" charset="0"/>
                <a:cs typeface="Times New Roman" pitchFamily="18" charset="0"/>
              </a:rPr>
              <a:t>Başkalarıyla kıyaslamayın:</a:t>
            </a:r>
            <a:r>
              <a:rPr lang="tr-TR" sz="1800" dirty="0">
                <a:solidFill>
                  <a:srgbClr val="FF0000"/>
                </a:solidFill>
                <a:latin typeface="Times New Roman" pitchFamily="18" charset="0"/>
                <a:cs typeface="Times New Roman" pitchFamily="18" charset="0"/>
              </a:rPr>
              <a:t> </a:t>
            </a:r>
            <a:r>
              <a:rPr lang="tr-TR" sz="1800" dirty="0">
                <a:latin typeface="Times New Roman" pitchFamily="18" charset="0"/>
                <a:cs typeface="Times New Roman" pitchFamily="18" charset="0"/>
              </a:rPr>
              <a:t>Bu sadece </a:t>
            </a:r>
            <a:r>
              <a:rPr lang="tr-TR" sz="1800" dirty="0" err="1">
                <a:latin typeface="Times New Roman" pitchFamily="18" charset="0"/>
                <a:cs typeface="Times New Roman" pitchFamily="18" charset="0"/>
              </a:rPr>
              <a:t>disleksili</a:t>
            </a:r>
            <a:r>
              <a:rPr lang="tr-TR" sz="1800" dirty="0">
                <a:latin typeface="Times New Roman" pitchFamily="18" charset="0"/>
                <a:cs typeface="Times New Roman" pitchFamily="18" charset="0"/>
              </a:rPr>
              <a:t> çocuklar için değil; tüm çocuklar için geçerlidir. Çocuğunuzu başkalarıyla kıyaslamayın ve öğrenme güçlüğü olan çocukların bu konuda çok daha hassas olabileceklerini unutmayın</a:t>
            </a:r>
          </a:p>
          <a:p>
            <a:r>
              <a:rPr lang="tr-TR" sz="1800" dirty="0">
                <a:solidFill>
                  <a:srgbClr val="FF0000"/>
                </a:solidFill>
                <a:latin typeface="Times New Roman" pitchFamily="18" charset="0"/>
                <a:cs typeface="Times New Roman" pitchFamily="18" charset="0"/>
              </a:rPr>
              <a:t>5</a:t>
            </a:r>
          </a:p>
          <a:p>
            <a:r>
              <a:rPr lang="tr-TR" sz="1800" b="1" dirty="0">
                <a:solidFill>
                  <a:srgbClr val="FF0000"/>
                </a:solidFill>
                <a:latin typeface="Times New Roman" pitchFamily="18" charset="0"/>
                <a:cs typeface="Times New Roman" pitchFamily="18" charset="0"/>
              </a:rPr>
              <a:t>Okul idaresi ve öğretmeni ile işbirliği yapın:</a:t>
            </a:r>
            <a:r>
              <a:rPr lang="tr-TR" sz="1800" dirty="0">
                <a:latin typeface="Times New Roman" pitchFamily="18" charset="0"/>
                <a:cs typeface="Times New Roman" pitchFamily="18" charset="0"/>
              </a:rPr>
              <a:t> Sadece sizin dikkatli davranmanız yetmez. Durumu okuldaki görevlilerle de görüşerek </a:t>
            </a:r>
            <a:r>
              <a:rPr lang="tr-TR" sz="1800" dirty="0" err="1">
                <a:latin typeface="Times New Roman" pitchFamily="18" charset="0"/>
                <a:cs typeface="Times New Roman" pitchFamily="18" charset="0"/>
              </a:rPr>
              <a:t>dislektik</a:t>
            </a:r>
            <a:r>
              <a:rPr lang="tr-TR" sz="1800" dirty="0">
                <a:latin typeface="Times New Roman" pitchFamily="18" charset="0"/>
                <a:cs typeface="Times New Roman" pitchFamily="18" charset="0"/>
              </a:rPr>
              <a:t> çocuğa nasıl davranılması gerektiği konusunda bilgilerinizi onlarla da paylaşın.</a:t>
            </a:r>
          </a:p>
          <a:p>
            <a:r>
              <a:rPr lang="tr-TR" sz="1800" dirty="0">
                <a:solidFill>
                  <a:srgbClr val="FF0000"/>
                </a:solidFill>
                <a:latin typeface="Times New Roman" pitchFamily="18" charset="0"/>
                <a:cs typeface="Times New Roman" pitchFamily="18" charset="0"/>
              </a:rPr>
              <a:t>6</a:t>
            </a:r>
          </a:p>
          <a:p>
            <a:r>
              <a:rPr lang="tr-TR" sz="1800" b="1" dirty="0">
                <a:solidFill>
                  <a:srgbClr val="FF0000"/>
                </a:solidFill>
                <a:latin typeface="Times New Roman" pitchFamily="18" charset="0"/>
                <a:cs typeface="Times New Roman" pitchFamily="18" charset="0"/>
              </a:rPr>
              <a:t>Özel Yeteneklerine Yönelin:</a:t>
            </a:r>
            <a:r>
              <a:rPr lang="tr-TR" sz="1800" dirty="0">
                <a:latin typeface="Times New Roman" pitchFamily="18" charset="0"/>
                <a:cs typeface="Times New Roman" pitchFamily="18" charset="0"/>
              </a:rPr>
              <a:t> Okuma bozukluğu veya genel adıyla öğrenme güçlüğü yaşayan çocukların genellikle çok iyi olduğu özel ilgi alanları vardır. Onları keşfedin ve üzerine gidin. Çocuğunuzun başarısı onu motive edecek ve özgüvenini artıracaktır.</a:t>
            </a:r>
          </a:p>
          <a:p>
            <a:r>
              <a:rPr lang="tr-TR" sz="1800" dirty="0">
                <a:solidFill>
                  <a:srgbClr val="FF0000"/>
                </a:solidFill>
                <a:latin typeface="Times New Roman" pitchFamily="18" charset="0"/>
                <a:cs typeface="Times New Roman" pitchFamily="18" charset="0"/>
              </a:rPr>
              <a:t>7</a:t>
            </a:r>
          </a:p>
          <a:p>
            <a:r>
              <a:rPr lang="tr-TR" sz="1800" b="1" dirty="0">
                <a:solidFill>
                  <a:srgbClr val="FF0000"/>
                </a:solidFill>
                <a:latin typeface="Times New Roman" pitchFamily="18" charset="0"/>
                <a:cs typeface="Times New Roman" pitchFamily="18" charset="0"/>
              </a:rPr>
              <a:t>Motivasyon, takip ve takdir:</a:t>
            </a:r>
            <a:r>
              <a:rPr lang="tr-TR" sz="1800" dirty="0">
                <a:latin typeface="Times New Roman" pitchFamily="18" charset="0"/>
                <a:cs typeface="Times New Roman" pitchFamily="18" charset="0"/>
              </a:rPr>
              <a:t> Çocuğunuza çeşitli görevler verin. Ona güvendiğinizi söyleyin ve bu küçük görevlerini takip edin. Yerine getirdiği işler için onu tebrik ederek motive edin</a:t>
            </a:r>
            <a:r>
              <a:rPr lang="tr-TR" sz="1800" dirty="0" smtClean="0">
                <a:latin typeface="Times New Roman" pitchFamily="18" charset="0"/>
                <a:cs typeface="Times New Roman" pitchFamily="18" charset="0"/>
              </a:rPr>
              <a:t>..</a:t>
            </a:r>
            <a:endParaRPr lang="tr-TR" sz="1800" dirty="0">
              <a:latin typeface="Times New Roman" pitchFamily="18" charset="0"/>
              <a:cs typeface="Times New Roman" pitchFamily="18" charset="0"/>
            </a:endParaRPr>
          </a:p>
          <a:p>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40095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332657"/>
            <a:ext cx="8458200" cy="1080119"/>
          </a:xfrm>
        </p:spPr>
        <p:txBody>
          <a:bodyPr/>
          <a:lstStyle/>
          <a:p>
            <a:r>
              <a:rPr lang="tr-TR" dirty="0" smtClean="0"/>
              <a:t>Tanı koyma</a:t>
            </a:r>
            <a:endParaRPr lang="tr-TR" dirty="0"/>
          </a:p>
        </p:txBody>
      </p:sp>
      <p:sp>
        <p:nvSpPr>
          <p:cNvPr id="3" name="Alt Başlık 2"/>
          <p:cNvSpPr>
            <a:spLocks noGrp="1"/>
          </p:cNvSpPr>
          <p:nvPr>
            <p:ph type="subTitle" idx="1"/>
          </p:nvPr>
        </p:nvSpPr>
        <p:spPr>
          <a:xfrm>
            <a:off x="0" y="1484784"/>
            <a:ext cx="8460432" cy="4752528"/>
          </a:xfrm>
        </p:spPr>
        <p:txBody>
          <a:bodyPr>
            <a:normAutofit/>
          </a:bodyPr>
          <a:lstStyle/>
          <a:p>
            <a:r>
              <a:rPr lang="tr-TR" sz="2400" dirty="0">
                <a:solidFill>
                  <a:schemeClr val="tx1"/>
                </a:solidFill>
                <a:latin typeface="Times New Roman" pitchFamily="18" charset="0"/>
                <a:cs typeface="Times New Roman" pitchFamily="18" charset="0"/>
              </a:rPr>
              <a:t>Öğrenme sorunu olan bir çocuğa Özel Öğrenme Güçlüğü tanısı konabilmesinin ilk şartı</a:t>
            </a:r>
            <a:r>
              <a:rPr lang="tr-TR" sz="2400" dirty="0">
                <a:latin typeface="Times New Roman" pitchFamily="18" charset="0"/>
                <a:cs typeface="Times New Roman" pitchFamily="18" charset="0"/>
              </a:rPr>
              <a:t>, </a:t>
            </a:r>
            <a:r>
              <a:rPr lang="tr-TR" sz="2400" b="1" dirty="0">
                <a:solidFill>
                  <a:schemeClr val="tx1"/>
                </a:solidFill>
                <a:latin typeface="Times New Roman" pitchFamily="18" charset="0"/>
                <a:cs typeface="Times New Roman" pitchFamily="18" charset="0"/>
              </a:rPr>
              <a:t>çocuğun zekasının normal ya da normalin üstünde olmasıdır. Zeka geriliği olan çocukların yaşadığı öğrenme sorunları Özel Öğrenme Güçlüğü değildir.</a:t>
            </a:r>
          </a:p>
          <a:p>
            <a:r>
              <a:rPr lang="tr-TR" sz="2400" dirty="0">
                <a:solidFill>
                  <a:schemeClr val="tx1"/>
                </a:solidFill>
                <a:latin typeface="Times New Roman" pitchFamily="18" charset="0"/>
                <a:cs typeface="Times New Roman" pitchFamily="18" charset="0"/>
              </a:rPr>
              <a:t>Özel Öğrenme Güçlüğü doğumdan itibaren var olan, zihnin gelişimiyle ilgili bir sorundur. Az okumayla ya da matematiği sevmemekle oluşmaz. Aksine okumada güçlük yaşadığı için kişi okumaktan kaçınır.</a:t>
            </a:r>
          </a:p>
          <a:p>
            <a:endParaRPr lang="tr-TR" dirty="0"/>
          </a:p>
        </p:txBody>
      </p:sp>
    </p:spTree>
    <p:extLst>
      <p:ext uri="{BB962C8B-B14F-4D97-AF65-F5344CB8AC3E}">
        <p14:creationId xmlns:p14="http://schemas.microsoft.com/office/powerpoint/2010/main" val="1609887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dirty="0" smtClean="0"/>
              <a:t/>
            </a:r>
            <a:br>
              <a:rPr lang="tr-TR" b="1" i="1" cap="all" dirty="0" smtClean="0"/>
            </a:br>
            <a:r>
              <a:rPr lang="tr-TR" b="1" i="1" cap="all" dirty="0" smtClean="0"/>
              <a:t>DİSLEKSİ </a:t>
            </a:r>
            <a:r>
              <a:rPr lang="tr-TR" b="1" i="1" cap="all" dirty="0"/>
              <a:t>PROBLEMİ OLAN ÇOCUĞA NASIL YARDIM EDİLİR?</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sz="2400" dirty="0">
                <a:solidFill>
                  <a:srgbClr val="FF0000"/>
                </a:solidFill>
                <a:latin typeface="Times New Roman" pitchFamily="18" charset="0"/>
                <a:cs typeface="Times New Roman" pitchFamily="18" charset="0"/>
              </a:rPr>
              <a:t>8</a:t>
            </a:r>
          </a:p>
          <a:p>
            <a:pPr algn="just"/>
            <a:r>
              <a:rPr lang="tr-TR" sz="2400" b="1" dirty="0">
                <a:solidFill>
                  <a:srgbClr val="FF0000"/>
                </a:solidFill>
                <a:latin typeface="Times New Roman" pitchFamily="18" charset="0"/>
                <a:cs typeface="Times New Roman" pitchFamily="18" charset="0"/>
              </a:rPr>
              <a:t>Dikkat dağıtıcı eşyaları kaldırın:</a:t>
            </a:r>
            <a:r>
              <a:rPr lang="tr-TR" sz="2400" dirty="0">
                <a:latin typeface="Times New Roman" pitchFamily="18" charset="0"/>
                <a:cs typeface="Times New Roman" pitchFamily="18" charset="0"/>
              </a:rPr>
              <a:t> Okuma bozukluğu, öğrenme güçlüğü çeken çocukların dikkat süreleri de oldukça kısa olabiliyor. Çocuğunuzun ders masasında dikkati dağıtıcı eşyalar olmamasına özen gösterin. Odasını da dağınık değil; her zaman düzenli tutun.</a:t>
            </a:r>
          </a:p>
          <a:p>
            <a:pPr algn="just"/>
            <a:r>
              <a:rPr lang="tr-TR" sz="2400" dirty="0">
                <a:solidFill>
                  <a:srgbClr val="FF0000"/>
                </a:solidFill>
                <a:latin typeface="Times New Roman" pitchFamily="18" charset="0"/>
                <a:cs typeface="Times New Roman" pitchFamily="18" charset="0"/>
              </a:rPr>
              <a:t>9</a:t>
            </a:r>
          </a:p>
          <a:p>
            <a:pPr algn="just"/>
            <a:r>
              <a:rPr lang="tr-TR" sz="2400" b="1" dirty="0">
                <a:solidFill>
                  <a:srgbClr val="FF0000"/>
                </a:solidFill>
                <a:latin typeface="Times New Roman" pitchFamily="18" charset="0"/>
                <a:cs typeface="Times New Roman" pitchFamily="18" charset="0"/>
              </a:rPr>
              <a:t>Öğrenmeyi eğlenceli hale getirin</a:t>
            </a:r>
            <a:r>
              <a:rPr lang="tr-TR" sz="2400" b="1" dirty="0">
                <a:latin typeface="Times New Roman" pitchFamily="18" charset="0"/>
                <a:cs typeface="Times New Roman" pitchFamily="18" charset="0"/>
              </a:rPr>
              <a:t>:</a:t>
            </a:r>
            <a:r>
              <a:rPr lang="tr-TR" sz="2400" dirty="0">
                <a:latin typeface="Times New Roman" pitchFamily="18" charset="0"/>
                <a:cs typeface="Times New Roman" pitchFamily="18" charset="0"/>
              </a:rPr>
              <a:t> Az önce oyunlardan bahsettik fakat okul ödevi, ders, kitap okuma gibi işleri de mümkün olduğunca oyunlaştırmaya çalışın. Örneğin, çocuğunuz ders çalışırken siz de bir şeyler karalayabilirsiniz. “Hadi birlikte ödevlerimizi yapalım” diyebilir, sırayla okuma gibi faaliyetler gerçekleştirebilirsiniz.</a:t>
            </a:r>
          </a:p>
          <a:p>
            <a:pPr algn="just"/>
            <a:r>
              <a:rPr lang="tr-TR" sz="2400" dirty="0">
                <a:solidFill>
                  <a:srgbClr val="FF0000"/>
                </a:solidFill>
                <a:latin typeface="Times New Roman" pitchFamily="18" charset="0"/>
                <a:cs typeface="Times New Roman" pitchFamily="18" charset="0"/>
              </a:rPr>
              <a:t>10</a:t>
            </a:r>
          </a:p>
          <a:p>
            <a:pPr algn="just"/>
            <a:r>
              <a:rPr lang="tr-TR" sz="2400" b="1" dirty="0">
                <a:solidFill>
                  <a:srgbClr val="FF0000"/>
                </a:solidFill>
                <a:latin typeface="Times New Roman" pitchFamily="18" charset="0"/>
                <a:cs typeface="Times New Roman" pitchFamily="18" charset="0"/>
              </a:rPr>
              <a:t>Sevginizin başarıyla orantılı olmadığı gösterin:</a:t>
            </a:r>
            <a:r>
              <a:rPr lang="tr-TR" sz="2400" dirty="0">
                <a:latin typeface="Times New Roman" pitchFamily="18" charset="0"/>
                <a:cs typeface="Times New Roman" pitchFamily="18" charset="0"/>
              </a:rPr>
              <a:t> Öğrenme bozukluğu olan çocukların yukarıda bahsettiğimiz bir takım olumsuzluklar nedeniyle içine kapanık olabileceklerini unutmayın. Sevgi çok büyük bir güçtür ve ona olan sevginizi her fırsatta sergileyin. Başarısız olduğu konularda üzülmeyin ve ona olan sevginizin, bir işi başarmasıyla alakalı olmadığını hissettirin.</a:t>
            </a:r>
          </a:p>
          <a:p>
            <a:endParaRPr lang="tr-TR" dirty="0"/>
          </a:p>
        </p:txBody>
      </p:sp>
    </p:spTree>
    <p:extLst>
      <p:ext uri="{BB962C8B-B14F-4D97-AF65-F5344CB8AC3E}">
        <p14:creationId xmlns:p14="http://schemas.microsoft.com/office/powerpoint/2010/main" val="194602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1"/>
            <a:ext cx="8458200" cy="2060848"/>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sz="4900" b="1" dirty="0" smtClean="0"/>
              <a:t>DİSLEKSİNİN NEDENLERİ</a:t>
            </a:r>
            <a:r>
              <a:rPr lang="tr-TR" sz="4900" dirty="0" smtClean="0"/>
              <a:t/>
            </a:r>
            <a:br>
              <a:rPr lang="tr-TR" sz="4900" dirty="0" smtClean="0"/>
            </a:br>
            <a:endParaRPr lang="tr-TR" sz="4900" dirty="0"/>
          </a:p>
        </p:txBody>
      </p:sp>
      <p:sp>
        <p:nvSpPr>
          <p:cNvPr id="3" name="Alt Başlık 2"/>
          <p:cNvSpPr>
            <a:spLocks noGrp="1"/>
          </p:cNvSpPr>
          <p:nvPr>
            <p:ph type="subTitle" idx="1"/>
          </p:nvPr>
        </p:nvSpPr>
        <p:spPr>
          <a:xfrm>
            <a:off x="0" y="2276872"/>
            <a:ext cx="8388424" cy="3361928"/>
          </a:xfrm>
        </p:spPr>
        <p:txBody>
          <a:bodyPr>
            <a:normAutofit/>
          </a:bodyPr>
          <a:lstStyle/>
          <a:p>
            <a:r>
              <a:rPr lang="tr-TR" sz="2400" dirty="0" err="1" smtClean="0">
                <a:solidFill>
                  <a:schemeClr val="tx1"/>
                </a:solidFill>
                <a:latin typeface="Times New Roman" pitchFamily="18" charset="0"/>
                <a:cs typeface="Times New Roman" pitchFamily="18" charset="0"/>
              </a:rPr>
              <a:t>Disleksi</a:t>
            </a:r>
            <a:r>
              <a:rPr lang="tr-TR" sz="2400" dirty="0" err="1">
                <a:solidFill>
                  <a:schemeClr val="tx1"/>
                </a:solidFill>
                <a:latin typeface="Times New Roman" pitchFamily="18" charset="0"/>
                <a:cs typeface="Times New Roman" pitchFamily="18" charset="0"/>
              </a:rPr>
              <a:t>nin</a:t>
            </a:r>
            <a:r>
              <a:rPr lang="tr-TR" sz="2400" dirty="0">
                <a:solidFill>
                  <a:schemeClr val="tx1"/>
                </a:solidFill>
                <a:latin typeface="Times New Roman" pitchFamily="18" charset="0"/>
                <a:cs typeface="Times New Roman" pitchFamily="18" charset="0"/>
              </a:rPr>
              <a:t> nedeni kesin olarak bilinmemekte. Ancak sebepler üzerine çeşitli görüşler bulunuyor: Doğum öncesi annenin yetersiz beslenmesi, Geçirilen enfeksiyonlar, Doğum esnasında plasenta ve göbek kordonu anomalileri, Doğum sonrası erken dönemde ateşli bir hastalığın geçirilmesi Başa alınan darbeler ve kalıtım</a:t>
            </a:r>
          </a:p>
          <a:p>
            <a:endParaRPr lang="tr-TR" dirty="0">
              <a:solidFill>
                <a:schemeClr val="tx1"/>
              </a:solidFill>
            </a:endParaRPr>
          </a:p>
        </p:txBody>
      </p:sp>
    </p:spTree>
    <p:extLst>
      <p:ext uri="{BB962C8B-B14F-4D97-AF65-F5344CB8AC3E}">
        <p14:creationId xmlns:p14="http://schemas.microsoft.com/office/powerpoint/2010/main" val="301798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2060848"/>
          </a:xfrm>
        </p:spPr>
        <p:txBody>
          <a:bodyPr>
            <a:normAutofit fontScale="90000"/>
          </a:bodyPr>
          <a:lstStyle/>
          <a:p>
            <a:r>
              <a:rPr lang="tr-TR" b="1" dirty="0" smtClean="0"/>
              <a:t/>
            </a:r>
            <a:br>
              <a:rPr lang="tr-TR" b="1" dirty="0" smtClean="0"/>
            </a:br>
            <a:r>
              <a:rPr lang="tr-TR" b="1" dirty="0" smtClean="0"/>
              <a:t>DİSLEKSİNİN </a:t>
            </a:r>
            <a:br>
              <a:rPr lang="tr-TR" b="1" dirty="0" smtClean="0"/>
            </a:br>
            <a:r>
              <a:rPr lang="tr-TR" b="1" dirty="0" smtClean="0"/>
              <a:t>(</a:t>
            </a:r>
            <a:r>
              <a:rPr lang="tr-TR" dirty="0" smtClean="0"/>
              <a:t>ÖĞRENME</a:t>
            </a:r>
            <a:r>
              <a:rPr lang="tr-TR" b="1" dirty="0" smtClean="0"/>
              <a:t> </a:t>
            </a:r>
            <a:r>
              <a:rPr lang="tr-TR" dirty="0" smtClean="0"/>
              <a:t>GÜÇLÜĞÜNÜN</a:t>
            </a:r>
            <a:r>
              <a:rPr lang="tr-TR" b="1" dirty="0" smtClean="0"/>
              <a:t>) </a:t>
            </a:r>
            <a:br>
              <a:rPr lang="tr-TR" b="1" dirty="0" smtClean="0"/>
            </a:br>
            <a:r>
              <a:rPr lang="tr-TR" b="1" dirty="0" smtClean="0"/>
              <a:t>GENETİK SEBEPLERİ</a:t>
            </a:r>
            <a:endParaRPr lang="tr-TR" b="1" dirty="0"/>
          </a:p>
        </p:txBody>
      </p:sp>
      <p:sp>
        <p:nvSpPr>
          <p:cNvPr id="3" name="İçerik Yer Tutucusu 2"/>
          <p:cNvSpPr>
            <a:spLocks noGrp="1"/>
          </p:cNvSpPr>
          <p:nvPr>
            <p:ph idx="1"/>
          </p:nvPr>
        </p:nvSpPr>
        <p:spPr>
          <a:xfrm>
            <a:off x="0" y="2420888"/>
            <a:ext cx="8460432" cy="4437112"/>
          </a:xfrm>
        </p:spPr>
        <p:txBody>
          <a:bodyPr>
            <a:normAutofit/>
          </a:bodyPr>
          <a:lstStyle/>
          <a:p>
            <a:pPr marL="0" indent="0">
              <a:buNone/>
            </a:pPr>
            <a:r>
              <a:rPr lang="tr-TR" dirty="0" smtClean="0"/>
              <a:t> </a:t>
            </a:r>
            <a:r>
              <a:rPr lang="tr-TR" sz="2400" dirty="0">
                <a:latin typeface="Times New Roman" pitchFamily="18" charset="0"/>
                <a:cs typeface="Times New Roman" pitchFamily="18" charset="0"/>
              </a:rPr>
              <a:t>Bazı araştırmalara nazaran öğrenme bozukluğu olan çocukların % 25-60’ında probleminin genetik olduğu saptanmıştır. Özel öğrenme güçlüğü olan çocukların % 5-12’sinin anne yada babasında öğrenme zorluğu olduğu bilinmektedir. Ayrıca ikizler ve kardeşler içinde öğrenme güçlüğü daha yaygındır.</a:t>
            </a:r>
            <a:br>
              <a:rPr lang="tr-TR" sz="2400" dirty="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05734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2204864"/>
          </a:xfrm>
        </p:spPr>
        <p:txBody>
          <a:bodyPr>
            <a:normAutofit/>
          </a:bodyPr>
          <a:lstStyle/>
          <a:p>
            <a:r>
              <a:rPr lang="tr-TR" b="1" dirty="0" smtClean="0"/>
              <a:t/>
            </a:r>
            <a:br>
              <a:rPr lang="tr-TR" b="1" dirty="0" smtClean="0"/>
            </a:br>
            <a:r>
              <a:rPr lang="tr-TR" b="1" dirty="0" smtClean="0"/>
              <a:t>DİSLEKSİNİN</a:t>
            </a:r>
            <a:r>
              <a:rPr lang="tr-TR" dirty="0" smtClean="0"/>
              <a:t> </a:t>
            </a:r>
            <a:r>
              <a:rPr lang="tr-TR" b="1" dirty="0" smtClean="0"/>
              <a:t>BEYİNSEL NEDENLERİ </a:t>
            </a:r>
            <a:endParaRPr lang="tr-TR" b="1" dirty="0"/>
          </a:p>
        </p:txBody>
      </p:sp>
      <p:sp>
        <p:nvSpPr>
          <p:cNvPr id="3" name="İçerik Yer Tutucusu 2"/>
          <p:cNvSpPr>
            <a:spLocks noGrp="1"/>
          </p:cNvSpPr>
          <p:nvPr>
            <p:ph idx="1"/>
          </p:nvPr>
        </p:nvSpPr>
        <p:spPr>
          <a:xfrm>
            <a:off x="0" y="2276872"/>
            <a:ext cx="8460432" cy="4581128"/>
          </a:xfrm>
        </p:spPr>
        <p:txBody>
          <a:bodyPr>
            <a:normAutofit/>
          </a:bodyPr>
          <a:lstStyle/>
          <a:p>
            <a:r>
              <a:rPr lang="tr-TR" sz="2400" dirty="0">
                <a:latin typeface="Times New Roman" pitchFamily="18" charset="0"/>
                <a:cs typeface="Times New Roman" pitchFamily="18" charset="0"/>
              </a:rPr>
              <a:t>H</a:t>
            </a:r>
            <a:r>
              <a:rPr lang="tr-TR" sz="2400" dirty="0" smtClean="0">
                <a:latin typeface="Times New Roman" pitchFamily="18" charset="0"/>
                <a:cs typeface="Times New Roman" pitchFamily="18" charset="0"/>
              </a:rPr>
              <a:t>afif düzeyde beyin hasarının öğrenme bozukluğuna, gelişimsel sapmaya, </a:t>
            </a:r>
            <a:r>
              <a:rPr lang="tr-TR" sz="2400" dirty="0" err="1" smtClean="0">
                <a:latin typeface="Times New Roman" pitchFamily="18" charset="0"/>
                <a:cs typeface="Times New Roman" pitchFamily="18" charset="0"/>
              </a:rPr>
              <a:t>hiperaktivite</a:t>
            </a:r>
            <a:r>
              <a:rPr lang="tr-TR" sz="2400" dirty="0" smtClean="0">
                <a:latin typeface="Times New Roman" pitchFamily="18" charset="0"/>
                <a:cs typeface="Times New Roman" pitchFamily="18" charset="0"/>
              </a:rPr>
              <a:t> bozukluğuna neden olabileceği bilinmektedir. Beyin ile ilgili öğrenme güçlüğü, çocuğun beyni tarafından bilginin ele alınış şeklinden kaynaklandığı düşünülmektedir.</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25491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1417638"/>
          </a:xfrm>
        </p:spPr>
        <p:txBody>
          <a:bodyPr>
            <a:normAutofit fontScale="90000"/>
          </a:bodyPr>
          <a:lstStyle/>
          <a:p>
            <a:r>
              <a:rPr lang="tr-TR" b="1" dirty="0" smtClean="0"/>
              <a:t>DİSLEKSİNİN</a:t>
            </a:r>
            <a:r>
              <a:rPr lang="tr-TR" dirty="0" smtClean="0"/>
              <a:t> </a:t>
            </a:r>
            <a:r>
              <a:rPr lang="tr-TR" b="1" dirty="0" smtClean="0"/>
              <a:t>NÖROLOJİK NEDENLERİ </a:t>
            </a:r>
            <a:endParaRPr lang="tr-TR" b="1" dirty="0"/>
          </a:p>
        </p:txBody>
      </p:sp>
      <p:sp>
        <p:nvSpPr>
          <p:cNvPr id="3" name="İçerik Yer Tutucusu 2"/>
          <p:cNvSpPr>
            <a:spLocks noGrp="1"/>
          </p:cNvSpPr>
          <p:nvPr>
            <p:ph idx="1"/>
          </p:nvPr>
        </p:nvSpPr>
        <p:spPr>
          <a:xfrm>
            <a:off x="0" y="1628800"/>
            <a:ext cx="8077200" cy="4772000"/>
          </a:xfrm>
        </p:spPr>
        <p:txBody>
          <a:bodyPr>
            <a:normAutofit/>
          </a:bodyPr>
          <a:lstStyle/>
          <a:p>
            <a:r>
              <a:rPr lang="tr-TR" sz="2400" dirty="0" smtClean="0">
                <a:latin typeface="Times New Roman" pitchFamily="18" charset="0"/>
                <a:cs typeface="Times New Roman" pitchFamily="18" charset="0"/>
              </a:rPr>
              <a:t>Nörolojik fonksiyonlarda bozukluklar </a:t>
            </a:r>
            <a:r>
              <a:rPr lang="tr-TR" sz="2400" dirty="0" err="1" smtClean="0">
                <a:latin typeface="Times New Roman" pitchFamily="18" charset="0"/>
                <a:cs typeface="Times New Roman" pitchFamily="18" charset="0"/>
              </a:rPr>
              <a:t>disleksiye</a:t>
            </a:r>
            <a:r>
              <a:rPr lang="tr-TR" sz="2400" dirty="0" smtClean="0">
                <a:latin typeface="Times New Roman" pitchFamily="18" charset="0"/>
                <a:cs typeface="Times New Roman" pitchFamily="18" charset="0"/>
              </a:rPr>
              <a:t> neden olabilmektedir. Beynin giriş, çıkış, bellek ve işlem fonksiyonlarındaki bozukluklar öğrenme güçlüğüne sebep olabilir. Örneğin işitme kaybı, görme kusurları, </a:t>
            </a:r>
            <a:r>
              <a:rPr lang="tr-TR" sz="2400" dirty="0" err="1" smtClean="0">
                <a:latin typeface="Times New Roman" pitchFamily="18" charset="0"/>
                <a:cs typeface="Times New Roman" pitchFamily="18" charset="0"/>
              </a:rPr>
              <a:t>mental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retardasyon</a:t>
            </a:r>
            <a:r>
              <a:rPr lang="tr-TR" sz="2400" dirty="0" smtClean="0">
                <a:latin typeface="Times New Roman" pitchFamily="18" charset="0"/>
                <a:cs typeface="Times New Roman" pitchFamily="18" charset="0"/>
              </a:rPr>
              <a:t>, gelişme geriliği şeklinde duyusal ve fiziksel problemlerden de kaynaklanabilir.</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9517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7620000" cy="1143000"/>
          </a:xfrm>
        </p:spPr>
        <p:txBody>
          <a:bodyPr>
            <a:noAutofit/>
          </a:bodyPr>
          <a:lstStyle/>
          <a:p>
            <a:r>
              <a:rPr lang="tr-TR" sz="3600" b="1" dirty="0" smtClean="0"/>
              <a:t>DİSLEKSİNİN DİĞER SEBEPLERİ </a:t>
            </a:r>
            <a:endParaRPr lang="tr-TR" sz="3600" b="1" dirty="0"/>
          </a:p>
        </p:txBody>
      </p:sp>
      <p:sp>
        <p:nvSpPr>
          <p:cNvPr id="3" name="İçerik Yer Tutucusu 2"/>
          <p:cNvSpPr>
            <a:spLocks noGrp="1"/>
          </p:cNvSpPr>
          <p:nvPr>
            <p:ph idx="1"/>
          </p:nvPr>
        </p:nvSpPr>
        <p:spPr>
          <a:xfrm>
            <a:off x="0" y="1340768"/>
            <a:ext cx="8460432" cy="5517232"/>
          </a:xfrm>
        </p:spPr>
        <p:txBody>
          <a:bodyPr/>
          <a:lstStyle/>
          <a:p>
            <a:r>
              <a:rPr lang="tr-TR" sz="2400" dirty="0" smtClean="0">
                <a:latin typeface="Times New Roman" pitchFamily="18" charset="0"/>
                <a:cs typeface="Times New Roman" pitchFamily="18" charset="0"/>
              </a:rPr>
              <a:t>Prematüre doğum yada düşük doğum tartısı, kafa yaralanmaları, doğum öncesi veya ondan sonra bebeğin strese maruz kalması (annenin hamilelik esnasında depresyon, ilaç ve alkol kullanımı, beyin enfeksiyonu benzer biçimde hastalıklar geçirmesi) yada kanser tedavisi benzer biçimde bazı risk faktörleri çocukta öğrenme güçlüğüne yol açabilir.</a:t>
            </a:r>
          </a:p>
          <a:p>
            <a:endParaRPr lang="tr-TR" dirty="0"/>
          </a:p>
        </p:txBody>
      </p:sp>
    </p:spTree>
    <p:extLst>
      <p:ext uri="{BB962C8B-B14F-4D97-AF65-F5344CB8AC3E}">
        <p14:creationId xmlns:p14="http://schemas.microsoft.com/office/powerpoint/2010/main" val="1000016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t>ÖZEL ÖĞRENME GÜÇLÜĞÜNÜN ÇEŞİTLERİ</a:t>
            </a:r>
            <a:r>
              <a:rPr lang="tr-TR" dirty="0" smtClean="0"/>
              <a:t/>
            </a:r>
            <a:br>
              <a:rPr lang="tr-TR" dirty="0" smtClean="0"/>
            </a:br>
            <a:endParaRPr lang="tr-TR" dirty="0"/>
          </a:p>
        </p:txBody>
      </p:sp>
      <p:sp>
        <p:nvSpPr>
          <p:cNvPr id="3" name="İçerik Yer Tutucusu 2"/>
          <p:cNvSpPr>
            <a:spLocks noGrp="1"/>
          </p:cNvSpPr>
          <p:nvPr>
            <p:ph idx="1"/>
          </p:nvPr>
        </p:nvSpPr>
        <p:spPr>
          <a:xfrm>
            <a:off x="0" y="1600200"/>
            <a:ext cx="8388424" cy="5257800"/>
          </a:xfrm>
        </p:spPr>
        <p:txBody>
          <a:bodyPr>
            <a:normAutofit/>
          </a:bodyPr>
          <a:lstStyle/>
          <a:p>
            <a:pPr lvl="0" algn="just"/>
            <a:r>
              <a:rPr lang="tr-TR" sz="2400" b="1" dirty="0" smtClean="0">
                <a:latin typeface="Times New Roman" pitchFamily="18" charset="0"/>
                <a:cs typeface="Times New Roman" pitchFamily="18" charset="0"/>
              </a:rPr>
              <a:t>1-DİSLEKSİ </a:t>
            </a:r>
            <a:r>
              <a:rPr lang="tr-TR" sz="2400" b="1" dirty="0">
                <a:latin typeface="Times New Roman" pitchFamily="18" charset="0"/>
                <a:cs typeface="Times New Roman" pitchFamily="18" charset="0"/>
              </a:rPr>
              <a:t>(okuma güçlüğü):</a:t>
            </a:r>
            <a:r>
              <a:rPr lang="tr-TR" sz="2400" dirty="0">
                <a:latin typeface="Times New Roman" pitchFamily="18" charset="0"/>
                <a:cs typeface="Times New Roman" pitchFamily="18" charset="0"/>
              </a:rPr>
              <a:t> Okurken atlama, anlamı bozma, harf – ses uyumu bozukluğu, hızlı okuyamama, harflerin ya da hecelerin yerini değiştirme, heceleme ya da anlamama gibi bir takım bozukluklar görülür.</a:t>
            </a:r>
          </a:p>
          <a:p>
            <a:pPr lvl="0"/>
            <a:endParaRPr lang="tr-TR" dirty="0"/>
          </a:p>
          <a:p>
            <a:endParaRPr lang="tr-TR" dirty="0"/>
          </a:p>
        </p:txBody>
      </p:sp>
    </p:spTree>
    <p:extLst>
      <p:ext uri="{BB962C8B-B14F-4D97-AF65-F5344CB8AC3E}">
        <p14:creationId xmlns:p14="http://schemas.microsoft.com/office/powerpoint/2010/main" val="129587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390</TotalTime>
  <Words>1768</Words>
  <Application>Microsoft Office PowerPoint</Application>
  <PresentationFormat>Ekran Gösterisi (4:3)</PresentationFormat>
  <Paragraphs>129</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Bitişiklik</vt:lpstr>
      <vt:lpstr>ÖZEL ÖĞRENME GÜÇLÜĞÜ</vt:lpstr>
      <vt:lpstr>Disleksi</vt:lpstr>
      <vt:lpstr>Tanı koyma</vt:lpstr>
      <vt:lpstr>         DİSLEKSİNİN NEDENLERİ </vt:lpstr>
      <vt:lpstr> DİSLEKSİNİN  (ÖĞRENME GÜÇLÜĞÜNÜN)  GENETİK SEBEPLERİ</vt:lpstr>
      <vt:lpstr> DİSLEKSİNİN BEYİNSEL NEDENLERİ </vt:lpstr>
      <vt:lpstr>DİSLEKSİNİN NÖROLOJİK NEDENLERİ </vt:lpstr>
      <vt:lpstr>DİSLEKSİNİN DİĞER SEBEPLERİ </vt:lpstr>
      <vt:lpstr> ÖZEL ÖĞRENME GÜÇLÜĞÜNÜN ÇEŞİTLERİ </vt:lpstr>
      <vt:lpstr>ÖZEL ÖĞRENME GÜÇLÜĞÜNÜN ÇEŞİTLERİ</vt:lpstr>
      <vt:lpstr>ÖZEL ÖĞRENME GÜÇLÜĞÜNÜN ÇEŞİTLERİ</vt:lpstr>
      <vt:lpstr> Okul Öncesi Dönemde Disleksi </vt:lpstr>
      <vt:lpstr>PowerPoint Sunusu</vt:lpstr>
      <vt:lpstr> İLKOKUL DÖNEMİNDEKİ BELİRTİLERİ </vt:lpstr>
      <vt:lpstr> İLKOKUL DÖNEMİNDEKİ BELİRTİLERİ </vt:lpstr>
      <vt:lpstr>İLKOKUL DÖNEMİNDEKİ BELİRTİLERİ</vt:lpstr>
      <vt:lpstr> HANGİ YAŞLARDA ORTAYA ÇIKAR? CİNSİYET FARKI VAR MIDIR? </vt:lpstr>
      <vt:lpstr> GÖRÜLME SIKLIĞI NEDİR? </vt:lpstr>
      <vt:lpstr> DİSLEKSİ VE ÇOCUĞUN DUYGUSAL DÜNYASI </vt:lpstr>
      <vt:lpstr>ÖZEL BİR EĞİTİM VERİLMELİ </vt:lpstr>
      <vt:lpstr>DİSLEKSİ TEDAVİ YÖNTEMLERİ </vt:lpstr>
      <vt:lpstr> İLAÇSIZ DİKKAT EKSİKLİĞİ TEDAVİSİ </vt:lpstr>
      <vt:lpstr>PowerPoint Sunusu</vt:lpstr>
      <vt:lpstr>PowerPoint Sunusu</vt:lpstr>
      <vt:lpstr> İLAÇLI DİKKAT EKSİKLİĞİ TEDAVİSİ </vt:lpstr>
      <vt:lpstr> DİSLEKSİ PROBLEMİ OLAN ÇOCUĞA NASIL YARDIM EDİLİR? </vt:lpstr>
      <vt:lpstr> DİSLEKSİ PROBLEMİ OLAN ÇOCUĞA NASIL YARDIM EDİLİR? </vt:lpstr>
      <vt:lpstr> DİSLEKSİ PROBLEMİ OLAN ÇOCUĞA NASIL YARDIM EDİLİR? </vt:lpstr>
      <vt:lpstr> DİSLEKSİ PROBLEMİ OLAN ÇOCUĞA NASIL YARDIM EDİLİR? </vt:lpstr>
      <vt:lpstr> DİSLEKSİ PROBLEMİ OLAN ÇOCUĞA NASIL YARDIM EDİLİR?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öğrenme güçlüğü</dc:title>
  <dc:creator>Hatice</dc:creator>
  <cp:lastModifiedBy>MEB</cp:lastModifiedBy>
  <cp:revision>19</cp:revision>
  <dcterms:created xsi:type="dcterms:W3CDTF">2018-01-04T11:30:25Z</dcterms:created>
  <dcterms:modified xsi:type="dcterms:W3CDTF">2018-02-05T07:00:33Z</dcterms:modified>
</cp:coreProperties>
</file>