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4" r:id="rId3"/>
    <p:sldId id="257" r:id="rId4"/>
    <p:sldId id="258" r:id="rId5"/>
    <p:sldId id="259" r:id="rId6"/>
    <p:sldId id="260" r:id="rId7"/>
    <p:sldId id="261" r:id="rId8"/>
    <p:sldId id="262" r:id="rId9"/>
    <p:sldId id="263" r:id="rId10"/>
    <p:sldId id="264" r:id="rId11"/>
    <p:sldId id="265" r:id="rId12"/>
    <p:sldId id="302" r:id="rId13"/>
    <p:sldId id="305" r:id="rId14"/>
    <p:sldId id="266" r:id="rId15"/>
    <p:sldId id="267" r:id="rId16"/>
    <p:sldId id="268" r:id="rId17"/>
    <p:sldId id="303" r:id="rId18"/>
    <p:sldId id="269" r:id="rId19"/>
    <p:sldId id="270" r:id="rId20"/>
    <p:sldId id="271" r:id="rId21"/>
    <p:sldId id="272" r:id="rId22"/>
    <p:sldId id="273" r:id="rId23"/>
    <p:sldId id="274"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28.02.2018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28.02.2018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28.02.2018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28.02.2018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4294967295"/>
          </p:nvPr>
        </p:nvSpPr>
        <p:spPr>
          <a:xfrm>
            <a:off x="323528" y="188640"/>
            <a:ext cx="8712968" cy="6408712"/>
          </a:xfrm>
        </p:spPr>
        <p:txBody>
          <a:bodyPr/>
          <a:lstStyle/>
          <a:p>
            <a:pPr marL="457200" lvl="1" indent="0" algn="ctr">
              <a:buNone/>
            </a:pPr>
            <a:endParaRPr lang="tr-TR" dirty="0" smtClean="0"/>
          </a:p>
          <a:p>
            <a:pPr marL="457200" lvl="1" indent="0" algn="ctr">
              <a:buNone/>
            </a:pPr>
            <a:endParaRPr lang="tr-TR" dirty="0"/>
          </a:p>
          <a:p>
            <a:pPr marL="457200" lvl="1" indent="0" algn="ctr">
              <a:buNone/>
            </a:pPr>
            <a:r>
              <a:rPr lang="tr-TR" sz="6600" dirty="0" smtClean="0"/>
              <a:t>DİKKAT EKSİKLİĞİ </a:t>
            </a:r>
          </a:p>
          <a:p>
            <a:pPr marL="457200" lvl="1" indent="0" algn="ctr">
              <a:buNone/>
            </a:pPr>
            <a:r>
              <a:rPr lang="tr-TR" sz="6600" dirty="0" smtClean="0"/>
              <a:t>VE</a:t>
            </a:r>
          </a:p>
          <a:p>
            <a:pPr marL="457200" lvl="1" indent="0" algn="ctr">
              <a:buNone/>
            </a:pPr>
            <a:r>
              <a:rPr lang="tr-TR" sz="6600" dirty="0" smtClean="0"/>
              <a:t> HİPERAKTİVİTE</a:t>
            </a:r>
            <a:endParaRPr lang="tr-TR" sz="6600" dirty="0"/>
          </a:p>
        </p:txBody>
      </p:sp>
    </p:spTree>
    <p:extLst>
      <p:ext uri="{BB962C8B-B14F-4D97-AF65-F5344CB8AC3E}">
        <p14:creationId xmlns:p14="http://schemas.microsoft.com/office/powerpoint/2010/main" val="3875059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a:t>
            </a:r>
            <a:br>
              <a:rPr lang="tr-TR" b="1" dirty="0" smtClean="0"/>
            </a:br>
            <a:r>
              <a:rPr lang="tr-TR" b="1" dirty="0" smtClean="0"/>
              <a:t>Pek </a:t>
            </a:r>
            <a:r>
              <a:rPr lang="tr-TR" b="1" dirty="0"/>
              <a:t>çok aile yanlış bilgiler yüzünden çocuğunu tedavi ettirmiyor”</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pPr fontAlgn="base"/>
            <a:r>
              <a:rPr lang="tr-TR" dirty="0"/>
              <a:t> </a:t>
            </a:r>
          </a:p>
          <a:p>
            <a:pPr fontAlgn="base"/>
            <a:r>
              <a:rPr lang="tr-TR" dirty="0"/>
              <a:t>Ailelerin kulaktan dolma bilgilerle hareket ederek, çocuklarının tedaviye ulaşmasına engel </a:t>
            </a:r>
            <a:r>
              <a:rPr lang="tr-TR" dirty="0" smtClean="0"/>
              <a:t>olabilmektedir . “Aileler </a:t>
            </a:r>
            <a:r>
              <a:rPr lang="tr-TR" dirty="0"/>
              <a:t>çoğu zaman ‘Bizim çocuğumuz yaramaz’, ‘Dikkatini toplayamıyor, sakar’ gibi yorumlar yapar ve bunun bir rahatsızlık olabileceğini reddeder. Ancak belirtiler görüldüğünde bir uzmana danışılması, tanıya yardımcı yöntemlere başvurulması ve tedavi sürecine geçilmesi bu çocukların hayatında büyük değişime yol </a:t>
            </a:r>
            <a:r>
              <a:rPr lang="tr-TR" dirty="0" smtClean="0"/>
              <a:t>açabilir.”</a:t>
            </a:r>
            <a:endParaRPr lang="tr-TR" dirty="0"/>
          </a:p>
        </p:txBody>
      </p:sp>
    </p:spTree>
    <p:extLst>
      <p:ext uri="{BB962C8B-B14F-4D97-AF65-F5344CB8AC3E}">
        <p14:creationId xmlns:p14="http://schemas.microsoft.com/office/powerpoint/2010/main" val="2688000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32500" lnSpcReduction="20000"/>
          </a:bodyPr>
          <a:lstStyle/>
          <a:p>
            <a:pPr fontAlgn="base"/>
            <a:r>
              <a:rPr lang="tr-TR" sz="6200" dirty="0"/>
              <a:t>Dikkat eksikliği olan çocuklar kendilerine sorumluluk olarak verilen görevleri sonlandırmada, zamanında bitirmede ve başında durmakta zorluk yaşarlar. Bunun en önemli nedenlerinden birisi en basitçe tarifiyle, görevleri ve sorumlulukları yapabilmek için gerekli olan '</a:t>
            </a:r>
            <a:r>
              <a:rPr lang="tr-TR" sz="6200" dirty="0" err="1"/>
              <a:t>dopamin</a:t>
            </a:r>
            <a:r>
              <a:rPr lang="tr-TR" sz="6200" dirty="0"/>
              <a:t> ve </a:t>
            </a:r>
            <a:r>
              <a:rPr lang="tr-TR" sz="6200" dirty="0" err="1"/>
              <a:t>nörepinefrin</a:t>
            </a:r>
            <a:r>
              <a:rPr lang="tr-TR" sz="6200" dirty="0"/>
              <a:t>' isimli </a:t>
            </a:r>
            <a:r>
              <a:rPr lang="tr-TR" sz="6200" dirty="0" err="1"/>
              <a:t>nörotransmiterlerin</a:t>
            </a:r>
            <a:r>
              <a:rPr lang="tr-TR" sz="6200" dirty="0"/>
              <a:t> beynin ön bölgesi olan </a:t>
            </a:r>
            <a:r>
              <a:rPr lang="tr-TR" sz="6200" dirty="0" err="1"/>
              <a:t>prefrontal</a:t>
            </a:r>
            <a:r>
              <a:rPr lang="tr-TR" sz="6200" dirty="0"/>
              <a:t> korteksten henüz bilemediğimiz nedenlerle salınımının bozulmuş olmasıdır. </a:t>
            </a:r>
            <a:r>
              <a:rPr lang="tr-TR" sz="6200" dirty="0" err="1"/>
              <a:t>Dopamin</a:t>
            </a:r>
            <a:r>
              <a:rPr lang="tr-TR" sz="6200" dirty="0"/>
              <a:t> haz molekülü olarak da bilinir, özellikle keyif alınarak yapılan aktivitelerde, beyindeki ödül sisteminin merkezi olarak bilinen </a:t>
            </a:r>
            <a:r>
              <a:rPr lang="tr-TR" sz="6200" dirty="0" err="1"/>
              <a:t>nücleus</a:t>
            </a:r>
            <a:r>
              <a:rPr lang="tr-TR" sz="6200" dirty="0"/>
              <a:t> </a:t>
            </a:r>
            <a:r>
              <a:rPr lang="tr-TR" sz="6200" dirty="0" err="1"/>
              <a:t>accumbesten</a:t>
            </a:r>
            <a:r>
              <a:rPr lang="tr-TR" sz="6200" dirty="0"/>
              <a:t> salınımı gerçekleşir. </a:t>
            </a:r>
            <a:r>
              <a:rPr lang="tr-TR" sz="6200" b="1" dirty="0" err="1"/>
              <a:t>DEHB'li</a:t>
            </a:r>
            <a:r>
              <a:rPr lang="tr-TR" sz="6200" b="1" dirty="0"/>
              <a:t> çocukların TV, bilgisayar gibi zevk veren, sorumluluktan sayılamayacak etkinliklerin başında saatlerce, dikkati dağılmadan kalabilmeleri </a:t>
            </a:r>
            <a:r>
              <a:rPr lang="tr-TR" sz="6200" b="1" dirty="0" err="1"/>
              <a:t>nücleus</a:t>
            </a:r>
            <a:r>
              <a:rPr lang="tr-TR" sz="6200" b="1" dirty="0"/>
              <a:t> </a:t>
            </a:r>
            <a:r>
              <a:rPr lang="tr-TR" sz="6200" b="1" dirty="0" err="1"/>
              <a:t>accumbesten</a:t>
            </a:r>
            <a:r>
              <a:rPr lang="tr-TR" sz="6200" b="1" dirty="0"/>
              <a:t> </a:t>
            </a:r>
            <a:r>
              <a:rPr lang="tr-TR" sz="6200" b="1" dirty="0">
                <a:solidFill>
                  <a:srgbClr val="FF0000"/>
                </a:solidFill>
              </a:rPr>
              <a:t>salınan </a:t>
            </a:r>
            <a:r>
              <a:rPr lang="tr-TR" sz="6200" b="1" dirty="0" err="1">
                <a:solidFill>
                  <a:srgbClr val="FF0000"/>
                </a:solidFill>
              </a:rPr>
              <a:t>dopamin</a:t>
            </a:r>
            <a:r>
              <a:rPr lang="tr-TR" sz="6200" b="1" dirty="0">
                <a:solidFill>
                  <a:srgbClr val="FF0000"/>
                </a:solidFill>
              </a:rPr>
              <a:t> sayesinde mümkün olabilmektedir</a:t>
            </a:r>
            <a:r>
              <a:rPr lang="tr-TR" sz="6200" b="1" dirty="0"/>
              <a:t>.</a:t>
            </a:r>
            <a:r>
              <a:rPr lang="tr-TR" sz="6200" dirty="0"/>
              <a:t> </a:t>
            </a:r>
            <a:r>
              <a:rPr lang="tr-TR" sz="6200" b="1" dirty="0"/>
              <a:t>Sorun televizyon, bilgisayar gibi keyifli uğraşlar esnasında </a:t>
            </a:r>
            <a:r>
              <a:rPr lang="tr-TR" sz="6200" b="1" dirty="0" err="1"/>
              <a:t>dopaminin</a:t>
            </a:r>
            <a:r>
              <a:rPr lang="tr-TR" sz="6200" b="1" dirty="0"/>
              <a:t> salınmaması değil, sorumlulukların görevlerin yerine getirilmesi istendiğinde dikkat sisteminin </a:t>
            </a:r>
            <a:r>
              <a:rPr lang="tr-TR" sz="6200" b="1" dirty="0">
                <a:solidFill>
                  <a:srgbClr val="FF0000"/>
                </a:solidFill>
              </a:rPr>
              <a:t>yeterli </a:t>
            </a:r>
            <a:r>
              <a:rPr lang="tr-TR" sz="6200" b="1" dirty="0" err="1">
                <a:solidFill>
                  <a:srgbClr val="FF0000"/>
                </a:solidFill>
              </a:rPr>
              <a:t>dopamin</a:t>
            </a:r>
            <a:r>
              <a:rPr lang="tr-TR" sz="6200" b="1" dirty="0">
                <a:solidFill>
                  <a:srgbClr val="FF0000"/>
                </a:solidFill>
              </a:rPr>
              <a:t> üretememesidir</a:t>
            </a:r>
            <a:r>
              <a:rPr lang="tr-TR" sz="6200" b="1" dirty="0"/>
              <a:t>. Dolayısıyla Dikkat eksikliği olan çocuklarımızın keyif aldıkları şeylerden çabuk sıkılmamaları, en ince ayrıntısına kadar bilebilmeleri onların DEHB olmadığı anlamına gelmez."</a:t>
            </a:r>
          </a:p>
          <a:p>
            <a:pPr fontAlgn="base"/>
            <a:r>
              <a:rPr lang="tr-TR" dirty="0"/>
              <a:t/>
            </a:r>
            <a:br>
              <a:rPr lang="tr-TR" dirty="0"/>
            </a:br>
            <a:endParaRPr lang="tr-TR" dirty="0"/>
          </a:p>
        </p:txBody>
      </p:sp>
    </p:spTree>
    <p:extLst>
      <p:ext uri="{BB962C8B-B14F-4D97-AF65-F5344CB8AC3E}">
        <p14:creationId xmlns:p14="http://schemas.microsoft.com/office/powerpoint/2010/main" val="3537738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fontAlgn="base"/>
            <a:r>
              <a:rPr lang="tr-TR" dirty="0"/>
              <a:t>Günümüzde internet bağımlılığı gelişen çocuklarda en sık eşlik eden bozukluğun dikkat eksikliği </a:t>
            </a:r>
            <a:r>
              <a:rPr lang="tr-TR" dirty="0" err="1"/>
              <a:t>hiperaktivite</a:t>
            </a:r>
            <a:r>
              <a:rPr lang="tr-TR" dirty="0"/>
              <a:t> bozukluğu </a:t>
            </a:r>
            <a:r>
              <a:rPr lang="tr-TR" dirty="0" smtClean="0"/>
              <a:t>olmaktadır, </a:t>
            </a:r>
            <a:r>
              <a:rPr lang="tr-TR" dirty="0"/>
              <a:t>"</a:t>
            </a:r>
            <a:r>
              <a:rPr lang="tr-TR" dirty="0" err="1"/>
              <a:t>Dopamin</a:t>
            </a:r>
            <a:r>
              <a:rPr lang="tr-TR" dirty="0"/>
              <a:t> molekülünün ilgili beyin bölgelerinden farklı görevler esnasında salınımının bozulmuş olması, sıkıcı gelen aktivitelerin başında duramama aynı zamanda zevk veren aktivitelerin başından ayrılamama ile sonuçlanır. </a:t>
            </a:r>
            <a:r>
              <a:rPr lang="tr-TR" b="1" dirty="0"/>
              <a:t>Günümüzde internet bağımlılığı gelişen çocuklarımızda en sık eşlik eden bozukluğun DEHB olması bu durumun en somut kanıtlarından birisidir. </a:t>
            </a:r>
            <a:endParaRPr lang="tr-TR" dirty="0"/>
          </a:p>
        </p:txBody>
      </p:sp>
    </p:spTree>
    <p:extLst>
      <p:ext uri="{BB962C8B-B14F-4D97-AF65-F5344CB8AC3E}">
        <p14:creationId xmlns:p14="http://schemas.microsoft.com/office/powerpoint/2010/main" val="2606841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Ailelerin yaptığı yanlışlar</a:t>
            </a:r>
            <a:endParaRPr lang="tr-TR" dirty="0"/>
          </a:p>
        </p:txBody>
      </p:sp>
      <p:sp>
        <p:nvSpPr>
          <p:cNvPr id="3" name="İçerik Yer Tutucusu 2"/>
          <p:cNvSpPr>
            <a:spLocks noGrp="1"/>
          </p:cNvSpPr>
          <p:nvPr>
            <p:ph idx="1"/>
          </p:nvPr>
        </p:nvSpPr>
        <p:spPr>
          <a:xfrm>
            <a:off x="457200" y="1124744"/>
            <a:ext cx="8229600" cy="5328592"/>
          </a:xfrm>
        </p:spPr>
        <p:txBody>
          <a:bodyPr>
            <a:normAutofit fontScale="25000" lnSpcReduction="20000"/>
          </a:bodyPr>
          <a:lstStyle/>
          <a:p>
            <a:pPr marL="0" indent="0">
              <a:buNone/>
            </a:pPr>
            <a:endParaRPr lang="tr-TR" dirty="0"/>
          </a:p>
          <a:p>
            <a:r>
              <a:rPr lang="tr-TR" sz="8000" dirty="0"/>
              <a:t>Örneğin yemek yedirmeye çalışılan çocuğa aynı anda televizyon seyrettirilmesi, dikkatinin yaptığı iş üzerine odaklanmamasını sağlar ve çocuğa hatalı bir mesaj verilmiş olur</a:t>
            </a:r>
            <a:r>
              <a:rPr lang="tr-TR" sz="8000" dirty="0" smtClean="0"/>
              <a:t>.</a:t>
            </a:r>
          </a:p>
          <a:p>
            <a:r>
              <a:rPr lang="tr-TR" sz="8000" dirty="0" smtClean="0"/>
              <a:t> </a:t>
            </a:r>
            <a:r>
              <a:rPr lang="tr-TR" sz="8000" dirty="0"/>
              <a:t>Oyun oynayan çocuğun önüne bütün oyuncakların birden yığılması benzer bir etkiye sahipken, doğru olan yaklaşım oynamak istediği oyuncağı seçmesi istenerek tek bir oyuncakla vakit geçirmesidir</a:t>
            </a:r>
            <a:r>
              <a:rPr lang="tr-TR" sz="8000" dirty="0" smtClean="0"/>
              <a:t>.</a:t>
            </a:r>
          </a:p>
          <a:p>
            <a:r>
              <a:rPr lang="tr-TR" sz="8000" dirty="0" smtClean="0"/>
              <a:t> </a:t>
            </a:r>
            <a:r>
              <a:rPr lang="tr-TR" sz="8000" dirty="0"/>
              <a:t>Benzer şekilde son yıllarda yaygınlaşan tabletler üzerinden bir yazı okumaya çalışmak ekranda yazıyla birlikte beliren pek çok hareketli semboller sebebiyle dikkatin yazıya verilmesini güçleştirmekte, yazıyı bu şekilde okumaya alışan çocukların, durağan yazıları ya da kitabı okurken zorlanıp sıkıldıkları gözlemlenmektedir. </a:t>
            </a:r>
            <a:endParaRPr lang="tr-TR" sz="8000" dirty="0" smtClean="0"/>
          </a:p>
          <a:p>
            <a:r>
              <a:rPr lang="tr-TR" sz="8000" dirty="0" smtClean="0"/>
              <a:t>Televizyon </a:t>
            </a:r>
            <a:r>
              <a:rPr lang="tr-TR" sz="8000" dirty="0"/>
              <a:t>izlerken sürekli kanal değiştirmek, çocuğun sıkıldığı anda uğraşını sürdürmekten vazgeçmesini ve dikkatinin başka yere kaymasını pekiştireceğinden tek bir kanal seçilerek seyretmesine dikkat edilmelidir. </a:t>
            </a:r>
            <a:endParaRPr lang="tr-TR" sz="8000" dirty="0" smtClean="0"/>
          </a:p>
          <a:p>
            <a:r>
              <a:rPr lang="tr-TR" sz="8000" dirty="0" smtClean="0"/>
              <a:t>Çocuğun </a:t>
            </a:r>
            <a:r>
              <a:rPr lang="tr-TR" sz="8000" dirty="0"/>
              <a:t>ders çalışmaya alıştığı atmosferin de dikkat üzerinde önemli etkisi bulunmaktadır. Evde tamamıyla sessiz bir ortamda ders çalışmaya alışan bir çocuk ise maksimum sessizliğin sağlanamadığı ortamlarda çalışmaya odaklanmada güçlük yaşar. Yaşı ilerledikçe dış ortamlarda çalışmak zorunda kaldığında bunu daha da fazla hissetmektedir.</a:t>
            </a:r>
          </a:p>
          <a:p>
            <a:endParaRPr lang="tr-TR" sz="8000" dirty="0"/>
          </a:p>
        </p:txBody>
      </p:sp>
    </p:spTree>
    <p:extLst>
      <p:ext uri="{BB962C8B-B14F-4D97-AF65-F5344CB8AC3E}">
        <p14:creationId xmlns:p14="http://schemas.microsoft.com/office/powerpoint/2010/main" val="1635053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normAutofit fontScale="90000"/>
          </a:bodyPr>
          <a:lstStyle/>
          <a:p>
            <a:r>
              <a:rPr lang="tr-TR" b="1" dirty="0" smtClean="0"/>
              <a:t/>
            </a:r>
            <a:br>
              <a:rPr lang="tr-TR" b="1" dirty="0" smtClean="0"/>
            </a:br>
            <a:r>
              <a:rPr lang="tr-TR" b="1" dirty="0" smtClean="0"/>
              <a:t>DEHB </a:t>
            </a:r>
            <a:r>
              <a:rPr lang="tr-TR" b="1" dirty="0"/>
              <a:t>OKUL HAYATINI NASIL ETKİLER?</a:t>
            </a: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fontAlgn="base"/>
            <a:r>
              <a:rPr lang="tr-TR" dirty="0" smtClean="0"/>
              <a:t>Derslerde </a:t>
            </a:r>
            <a:r>
              <a:rPr lang="tr-TR" dirty="0"/>
              <a:t>kendilerinden beklenenden az başarı </a:t>
            </a:r>
            <a:r>
              <a:rPr lang="tr-TR" dirty="0" smtClean="0"/>
              <a:t>gösterirler.  </a:t>
            </a:r>
            <a:r>
              <a:rPr lang="tr-TR" dirty="0"/>
              <a:t>“Sınıf ortamına uyum sağlamakta güçlük çekerler. Birebir çalışmada daha iyi öğrenirler. Bu çocuklarla ilgili okuldan gelen şikayetler fazladır. Kısa çalışma süreleri ve mola vererek çalışma onlara daha uygundur. Derslerde bazen başarılıyken, bazen başarısızdırlar. Bu çocukların aileleri hayal kırıklığı ve tükenmişlik yaşarlar. Çoğunlukla çocuklarından utanırlar. Bu çocuklar kaba ve kırıcı konuşabilirler, dalga geçebilirler. Anne-babalar bunu kişisel algılamamalı ve bu davranışlara alınmamalıdır. Çocuktaki olumlu tarafa odaklanmak bu çocukların davranışlarını değiştirmede çok etkilidir” </a:t>
            </a:r>
          </a:p>
          <a:p>
            <a:endParaRPr lang="tr-TR" dirty="0"/>
          </a:p>
        </p:txBody>
      </p:sp>
    </p:spTree>
    <p:extLst>
      <p:ext uri="{BB962C8B-B14F-4D97-AF65-F5344CB8AC3E}">
        <p14:creationId xmlns:p14="http://schemas.microsoft.com/office/powerpoint/2010/main" val="1905314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fontScale="90000"/>
          </a:bodyPr>
          <a:lstStyle/>
          <a:p>
            <a:r>
              <a:rPr lang="tr-TR" b="1" dirty="0"/>
              <a:t>DEHB’İN TEDAVİSİ VAR MI?</a:t>
            </a:r>
            <a:r>
              <a:rPr lang="tr-TR" dirty="0"/>
              <a:t/>
            </a:r>
            <a:br>
              <a:rPr lang="tr-TR" dirty="0"/>
            </a:br>
            <a:endParaRPr lang="tr-TR" dirty="0"/>
          </a:p>
        </p:txBody>
      </p:sp>
      <p:sp>
        <p:nvSpPr>
          <p:cNvPr id="3" name="İçerik Yer Tutucusu 2"/>
          <p:cNvSpPr>
            <a:spLocks noGrp="1"/>
          </p:cNvSpPr>
          <p:nvPr>
            <p:ph idx="1"/>
          </p:nvPr>
        </p:nvSpPr>
        <p:spPr>
          <a:xfrm>
            <a:off x="251520" y="764704"/>
            <a:ext cx="8640960" cy="5832648"/>
          </a:xfrm>
        </p:spPr>
        <p:txBody>
          <a:bodyPr>
            <a:noAutofit/>
          </a:bodyPr>
          <a:lstStyle/>
          <a:p>
            <a:pPr fontAlgn="base"/>
            <a:r>
              <a:rPr lang="tr-TR" sz="2400" dirty="0" smtClean="0"/>
              <a:t>Dikkat </a:t>
            </a:r>
            <a:r>
              <a:rPr lang="tr-TR" sz="2400" dirty="0"/>
              <a:t>eksikliği ve </a:t>
            </a:r>
            <a:r>
              <a:rPr lang="tr-TR" sz="2400" dirty="0" err="1"/>
              <a:t>hiperaktivite</a:t>
            </a:r>
            <a:r>
              <a:rPr lang="tr-TR" sz="2400" dirty="0"/>
              <a:t> bozukluğunun tedavisinin; ilaç tedavisi, psikoterapi, aile eğitimi, okul ve öğretmenle iş birliğini </a:t>
            </a:r>
            <a:r>
              <a:rPr lang="tr-TR" sz="2400" dirty="0" smtClean="0"/>
              <a:t>içermektedir. “</a:t>
            </a:r>
            <a:r>
              <a:rPr lang="tr-TR" sz="2400" dirty="0"/>
              <a:t>Dikkat Eksikliği ve </a:t>
            </a:r>
            <a:r>
              <a:rPr lang="tr-TR" sz="2400" dirty="0" err="1"/>
              <a:t>Hiperaktivite</a:t>
            </a:r>
            <a:r>
              <a:rPr lang="tr-TR" sz="2400" dirty="0"/>
              <a:t> Bozukluğu olan çocukla yapılan oyun terapisi, çocuğa kendi hayatını nasıl idare edeceğini öğretir. Özgüveni arttırır. Çocuğun kendi davranışlarının, diğer insanları nasıl etkilediğini anlamasını sağlar. Kendini kontrol etmeyi ve sakinleştirmeyi öğretir. Öfkeyi uygun bir şekilde ifade etmesine yardımcı olur. Psikoterapi çocuğa uygun davranışı öğretmek, problem çözme becerilerini arttırmak ve duygularının farkında olmasını sağlamayı hedefler. Dikkat Eksikliği ve </a:t>
            </a:r>
            <a:r>
              <a:rPr lang="tr-TR" sz="2400" dirty="0" err="1"/>
              <a:t>Hiperaktivite</a:t>
            </a:r>
            <a:r>
              <a:rPr lang="tr-TR" sz="2400" dirty="0"/>
              <a:t> </a:t>
            </a:r>
            <a:r>
              <a:rPr lang="tr-TR" sz="2400" dirty="0" err="1"/>
              <a:t>Bozukluğu'nda</a:t>
            </a:r>
            <a:r>
              <a:rPr lang="tr-TR" sz="2400" dirty="0"/>
              <a:t> ailenin ve öğretmenlerinin çocuğa nasıl davranması gerektiği ile ilgili eğitimin de terapi kadar faydalı olduğu bilinmektedir. Çoğu aile ilaç tedavisi ile ilgili kaygı duymaktadır. Ancak tedavi edilmeyen çocuklarda, gelecekte alkol ve uyuşturucu madde kullanım riski </a:t>
            </a:r>
            <a:r>
              <a:rPr lang="tr-TR" sz="2400" dirty="0" smtClean="0"/>
              <a:t>fazladır.”</a:t>
            </a:r>
            <a:endParaRPr lang="tr-TR" sz="2400" dirty="0"/>
          </a:p>
        </p:txBody>
      </p:sp>
    </p:spTree>
    <p:extLst>
      <p:ext uri="{BB962C8B-B14F-4D97-AF65-F5344CB8AC3E}">
        <p14:creationId xmlns:p14="http://schemas.microsoft.com/office/powerpoint/2010/main" val="826861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fontScale="90000"/>
          </a:bodyPr>
          <a:lstStyle/>
          <a:p>
            <a:r>
              <a:rPr lang="tr-TR" sz="2000" b="1" dirty="0"/>
              <a:t>DİKKAT EKSİKLİĞİ VE HİPERAKTİVİTE OLAN ÇOCUKLARA NASIL DAVRANILMALI?</a:t>
            </a:r>
            <a:r>
              <a:rPr lang="tr-TR" sz="2000" dirty="0"/>
              <a:t/>
            </a:r>
            <a:br>
              <a:rPr lang="tr-TR" sz="2000" dirty="0"/>
            </a:br>
            <a:endParaRPr lang="tr-TR" sz="2000" dirty="0"/>
          </a:p>
        </p:txBody>
      </p:sp>
      <p:sp>
        <p:nvSpPr>
          <p:cNvPr id="3" name="İçerik Yer Tutucusu 2"/>
          <p:cNvSpPr>
            <a:spLocks noGrp="1"/>
          </p:cNvSpPr>
          <p:nvPr>
            <p:ph idx="1"/>
          </p:nvPr>
        </p:nvSpPr>
        <p:spPr>
          <a:xfrm>
            <a:off x="457200" y="1052736"/>
            <a:ext cx="8229600" cy="5073427"/>
          </a:xfrm>
        </p:spPr>
        <p:txBody>
          <a:bodyPr>
            <a:normAutofit fontScale="70000" lnSpcReduction="20000"/>
          </a:bodyPr>
          <a:lstStyle/>
          <a:p>
            <a:pPr fontAlgn="base"/>
            <a:r>
              <a:rPr lang="tr-TR" dirty="0"/>
              <a:t/>
            </a:r>
            <a:br>
              <a:rPr lang="tr-TR" dirty="0"/>
            </a:br>
            <a:r>
              <a:rPr lang="tr-TR" dirty="0" smtClean="0"/>
              <a:t>1</a:t>
            </a:r>
            <a:r>
              <a:rPr lang="tr-TR" dirty="0"/>
              <a:t>. Çocuğunuzda Dikkat Eksikliği ve </a:t>
            </a:r>
            <a:r>
              <a:rPr lang="tr-TR" dirty="0" err="1"/>
              <a:t>Hiperaktivite</a:t>
            </a:r>
            <a:r>
              <a:rPr lang="tr-TR" dirty="0"/>
              <a:t> Bozukluğu olabileceğini düşünüyorsanız, mutlaka bir çocuk </a:t>
            </a:r>
            <a:r>
              <a:rPr lang="tr-TR" dirty="0" smtClean="0"/>
              <a:t>           psikiyatristine </a:t>
            </a:r>
            <a:r>
              <a:rPr lang="tr-TR" dirty="0"/>
              <a:t>danışın.</a:t>
            </a:r>
            <a:br>
              <a:rPr lang="tr-TR" dirty="0"/>
            </a:br>
            <a:r>
              <a:rPr lang="tr-TR" dirty="0"/>
              <a:t>2. Dikkat Eksikliği ve </a:t>
            </a:r>
            <a:r>
              <a:rPr lang="tr-TR" dirty="0" err="1"/>
              <a:t>Hiperaktivite</a:t>
            </a:r>
            <a:r>
              <a:rPr lang="tr-TR" dirty="0"/>
              <a:t> Bozukluğu hakkında bilgi edinin. Uzmanlarla konuşun, kitaplar okuyun.</a:t>
            </a:r>
            <a:br>
              <a:rPr lang="tr-TR" dirty="0"/>
            </a:br>
            <a:r>
              <a:rPr lang="tr-TR" dirty="0"/>
              <a:t>3</a:t>
            </a:r>
            <a:r>
              <a:rPr lang="tr-TR" dirty="0" smtClean="0"/>
              <a:t>..</a:t>
            </a:r>
            <a:r>
              <a:rPr lang="tr-TR" dirty="0"/>
              <a:t> 6. Çocuğunuzla iletişim halindeyken göz teması kurun ve çocuğunuzun da bu teması kurmasını ve sürdürmesini sağlayın. Böylece, çocuğunuz hem dinlendiğini ve değer gördüğünü anlayacak, hem de dikkatini tam olarak size yöneltmiş olacaktır</a:t>
            </a:r>
            <a:br>
              <a:rPr lang="tr-TR" dirty="0"/>
            </a:br>
            <a:r>
              <a:rPr lang="tr-TR" dirty="0"/>
              <a:t>4. Karmaşık görevler vermeyin. Adımlar halinde talimatlar verin.</a:t>
            </a:r>
            <a:br>
              <a:rPr lang="tr-TR" dirty="0"/>
            </a:br>
            <a:r>
              <a:rPr lang="tr-TR" dirty="0"/>
              <a:t>5. Evdeki sınırları net bir şekilde belirleyin. Bunları onun görebileceği bir yere yazın.</a:t>
            </a:r>
            <a:br>
              <a:rPr lang="tr-TR" dirty="0"/>
            </a:br>
            <a:r>
              <a:rPr lang="tr-TR" dirty="0"/>
              <a:t>6. Sınır koyarken kısa komutlar verin. Uzun tartışmalara girmeyin.</a:t>
            </a:r>
            <a:br>
              <a:rPr lang="tr-TR" dirty="0"/>
            </a:br>
            <a:r>
              <a:rPr lang="tr-TR" dirty="0"/>
              <a:t>7. Ulaşmaları gereken küçük hedefler koyun.</a:t>
            </a:r>
            <a:br>
              <a:rPr lang="tr-TR" dirty="0"/>
            </a:br>
            <a:r>
              <a:rPr lang="tr-TR" dirty="0"/>
              <a:t>8. Gün içinde yapması gerekenleri planlayın.</a:t>
            </a:r>
            <a:br>
              <a:rPr lang="tr-TR" dirty="0"/>
            </a:br>
            <a:r>
              <a:rPr lang="tr-TR" dirty="0"/>
              <a:t> </a:t>
            </a:r>
          </a:p>
          <a:p>
            <a:endParaRPr lang="tr-TR" dirty="0"/>
          </a:p>
        </p:txBody>
      </p:sp>
    </p:spTree>
    <p:extLst>
      <p:ext uri="{BB962C8B-B14F-4D97-AF65-F5344CB8AC3E}">
        <p14:creationId xmlns:p14="http://schemas.microsoft.com/office/powerpoint/2010/main" val="2974419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pPr fontAlgn="base"/>
            <a:r>
              <a:rPr lang="tr-TR" dirty="0"/>
              <a:t>9. Çocuktaki olumlu tarafa odaklanın. Olumlu davranışı takdir ederek hemen pekiştirin. Başarısız olsa da çocuğun çabasını övün.</a:t>
            </a:r>
            <a:br>
              <a:rPr lang="tr-TR" dirty="0"/>
            </a:br>
            <a:r>
              <a:rPr lang="tr-TR" dirty="0"/>
              <a:t>10. Olumsuz davranışlarda mola verin. Çocuğu olumsuz davranışta bulunduğu ortamdan uzaklaştırıp, kısa bir süre beklemesini sağlayın. </a:t>
            </a:r>
          </a:p>
          <a:p>
            <a:r>
              <a:rPr lang="tr-TR" dirty="0"/>
              <a:t>11. Çocuğunuz için en değerli armağan sizin sevginizdir. Çocuğunuza olan sevginizi belli etmekten veya dile getirmekten kaçınmayın.</a:t>
            </a:r>
          </a:p>
          <a:p>
            <a:r>
              <a:rPr lang="tr-TR" dirty="0"/>
              <a:t>12. Dikkat eksikliği ve </a:t>
            </a:r>
            <a:r>
              <a:rPr lang="tr-TR" dirty="0" err="1"/>
              <a:t>hiperaktivite</a:t>
            </a:r>
            <a:r>
              <a:rPr lang="tr-TR" dirty="0"/>
              <a:t> bozukluğunda, sorun ne kadar erken fark edilip destek alınmaya başlanırsa, o kadar çok başarı sağlanacağı unutulmamalıdır. Bu noktada ailelerin ve eğitimcilerin çocukları iyi gözlemleyip doğru yönlendirmeleri önem taşımaktadır.</a:t>
            </a:r>
          </a:p>
          <a:p>
            <a:r>
              <a:rPr lang="tr-TR" dirty="0"/>
              <a:t>13. Anne baba olarak nihai amacınız çocuğunuzun sorunlarının çözüme kavuşturulmasıdır. Sorunlarla uğraşırken çocuğunuzla savaş halinde olmak, gereksiz yere inatlaşmak ve tartışmak, sorunların daha da büyümesine yol açacaktır.</a:t>
            </a:r>
          </a:p>
          <a:p>
            <a:endParaRPr lang="tr-TR" dirty="0"/>
          </a:p>
        </p:txBody>
      </p:sp>
    </p:spTree>
    <p:extLst>
      <p:ext uri="{BB962C8B-B14F-4D97-AF65-F5344CB8AC3E}">
        <p14:creationId xmlns:p14="http://schemas.microsoft.com/office/powerpoint/2010/main" val="2810581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760640"/>
          </a:xfrm>
        </p:spPr>
        <p:txBody>
          <a:bodyPr>
            <a:normAutofit fontScale="32500" lnSpcReduction="20000"/>
          </a:bodyPr>
          <a:lstStyle/>
          <a:p>
            <a:pPr marL="0" indent="0">
              <a:buNone/>
            </a:pPr>
            <a:endParaRPr lang="tr-TR" dirty="0"/>
          </a:p>
          <a:p>
            <a:r>
              <a:rPr lang="tr-TR" sz="5600" dirty="0" smtClean="0"/>
              <a:t>14. </a:t>
            </a:r>
            <a:r>
              <a:rPr lang="tr-TR" sz="5600" dirty="0"/>
              <a:t>Çocuğunuzu diğer çocuklarla kıyaslamayın, çocuğunuzun birtakım zorlukları olduğunun bilincinde olun.</a:t>
            </a:r>
          </a:p>
          <a:p>
            <a:r>
              <a:rPr lang="tr-TR" sz="5600" dirty="0" smtClean="0"/>
              <a:t>15. </a:t>
            </a:r>
            <a:r>
              <a:rPr lang="tr-TR" sz="5600" dirty="0"/>
              <a:t>Kural ve programlarınızı oluştururken çocuğunuzun yaşını ve kişilik özelliklerini dikkate alın.</a:t>
            </a:r>
          </a:p>
          <a:p>
            <a:r>
              <a:rPr lang="tr-TR" sz="5600" dirty="0" smtClean="0"/>
              <a:t>16. </a:t>
            </a:r>
            <a:r>
              <a:rPr lang="tr-TR" sz="5600" dirty="0"/>
              <a:t>Çocuğunuza zaman zaman ceza verseniz bile, çocuğunuz onu her zaman sevdiğinizi ve seveceğinizi bilmelidir. Bu, onun kişilik gelişimi ve duygusal gelişimi açısından son derece önemlidir.</a:t>
            </a:r>
          </a:p>
          <a:p>
            <a:r>
              <a:rPr lang="tr-TR" sz="5600" dirty="0" smtClean="0"/>
              <a:t>17. </a:t>
            </a:r>
            <a:r>
              <a:rPr lang="tr-TR" sz="5600" dirty="0"/>
              <a:t>Çocuğunuz için sizinle geçirdiği güzel zamanlar paha biçilmezdir. Onunla dersler ve zorunlu aktiviteler dışında da zaman geçirin.</a:t>
            </a:r>
          </a:p>
          <a:p>
            <a:r>
              <a:rPr lang="tr-TR" sz="5600" dirty="0" smtClean="0"/>
              <a:t>18. </a:t>
            </a:r>
            <a:r>
              <a:rPr lang="tr-TR" sz="5600" dirty="0"/>
              <a:t>Çocuğunuza karşı olan olumlu tavrınızı yalnızca sıkıntıları ile ilgilenirken değil, her zaman korumaya çalışın. Size ihtiyaç duyduğunda ulaşılabilir olmanız, çocuğun güven duygusunun yerleşmesi açısından önem taşımaktadır</a:t>
            </a:r>
            <a:r>
              <a:rPr lang="tr-TR" sz="5600" dirty="0" smtClean="0"/>
              <a:t>..</a:t>
            </a:r>
            <a:endParaRPr lang="tr-TR" sz="5600" dirty="0"/>
          </a:p>
          <a:p>
            <a:r>
              <a:rPr lang="tr-TR" sz="5600" dirty="0" smtClean="0"/>
              <a:t>19. </a:t>
            </a:r>
            <a:r>
              <a:rPr lang="tr-TR" sz="5600" dirty="0"/>
              <a:t>Çocuğunuzun ihtiyaçlarını karşılarken ve onunla zaman geçirirken, kendisinin de bir birey olduğunu ona hissettirin.</a:t>
            </a:r>
          </a:p>
          <a:p>
            <a:r>
              <a:rPr lang="tr-TR" sz="5600" dirty="0" smtClean="0"/>
              <a:t>20. </a:t>
            </a:r>
            <a:r>
              <a:rPr lang="tr-TR" sz="5600" dirty="0"/>
              <a:t>Dikkat eksikliği ve </a:t>
            </a:r>
            <a:r>
              <a:rPr lang="tr-TR" sz="5600" dirty="0" err="1"/>
              <a:t>hiperaktivite</a:t>
            </a:r>
            <a:r>
              <a:rPr lang="tr-TR" sz="5600" dirty="0"/>
              <a:t> bozukluğu, çocuğu ve aileyi zorlayan bir durumdur. Ailenin sabırlı olması, tedavi sürecinde umutsuzluğa kapılmaması ve bu süreci her zaman desteklemesi gerekmektedir.</a:t>
            </a:r>
          </a:p>
          <a:p>
            <a:endParaRPr lang="tr-TR" sz="4800" dirty="0"/>
          </a:p>
        </p:txBody>
      </p:sp>
    </p:spTree>
    <p:extLst>
      <p:ext uri="{BB962C8B-B14F-4D97-AF65-F5344CB8AC3E}">
        <p14:creationId xmlns:p14="http://schemas.microsoft.com/office/powerpoint/2010/main" val="2815775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55000" lnSpcReduction="20000"/>
          </a:bodyPr>
          <a:lstStyle/>
          <a:p>
            <a:r>
              <a:rPr lang="tr-TR" dirty="0"/>
              <a:t>21. Sadece olumsuz davranışlara odaklanmak yerine, olumlu davranışları pekiştirmek daha işlevseldir. Çocuğunuzun olumlu davranışlarını ve elde ettiği başarıları (ne kadar küçük adımlar olursa olsun) pekiştirin.</a:t>
            </a:r>
          </a:p>
          <a:p>
            <a:r>
              <a:rPr lang="tr-TR" dirty="0"/>
              <a:t>22. Anne babalar çocuklarıyla genellikle fikir ve görüşlerini paylaşırlar; ancak duyguların da çocukla paylaşılması önemlidir. Çocuğunuz böylece hem kendi duygularını tanımayı ve ifade etmeyi öğrenecek, hem de empati becerisi geliştirecektir.</a:t>
            </a:r>
          </a:p>
          <a:p>
            <a:r>
              <a:rPr lang="tr-TR" dirty="0"/>
              <a:t>23. Çocuğunuza ilişkin beklentinizin fazla yüksek olması, çocuğunuzun omzundaki yükü ağırlaştıracak ve başarılı olma olasılığını düşürecektir. Beklentinin çok fazla olması, kaygıyı artırmakta ve başarıyı olumsuz yönde etkilemektedir.</a:t>
            </a:r>
          </a:p>
          <a:p>
            <a:r>
              <a:rPr lang="tr-TR" dirty="0"/>
              <a:t>24. Çocuğunuza güvenmeniz, onun da kendisine güvenmesinin ilk şartıdır. Çocuğunuza güvenin ve bunu belli edin.</a:t>
            </a:r>
          </a:p>
          <a:p>
            <a:r>
              <a:rPr lang="tr-TR" dirty="0"/>
              <a:t>25. Her çocuğun farklı özellikleri, ilgi alanları ve becerileri vardır. Çocuğunuzun olumlu yanlarını fark etmeniz ve desteklemeniz önemlidir.</a:t>
            </a:r>
          </a:p>
          <a:p>
            <a:r>
              <a:rPr lang="tr-TR" dirty="0"/>
              <a:t>26. Çocuğunuza, onun olumsuz yanlarıyla ilgili isimler (tembel, şımarık </a:t>
            </a:r>
            <a:r>
              <a:rPr lang="tr-TR" dirty="0" err="1"/>
              <a:t>vb</a:t>
            </a:r>
            <a:r>
              <a:rPr lang="tr-TR" dirty="0"/>
              <a:t>) takmayın. Çocuğunuzu bu şekilde etiketlemeniz onu olumsuz etkileyecektir.</a:t>
            </a:r>
          </a:p>
          <a:p>
            <a:r>
              <a:rPr lang="tr-TR" sz="2400" dirty="0"/>
              <a:t> </a:t>
            </a:r>
          </a:p>
          <a:p>
            <a:endParaRPr lang="tr-TR" dirty="0"/>
          </a:p>
        </p:txBody>
      </p:sp>
    </p:spTree>
    <p:extLst>
      <p:ext uri="{BB962C8B-B14F-4D97-AF65-F5344CB8AC3E}">
        <p14:creationId xmlns:p14="http://schemas.microsoft.com/office/powerpoint/2010/main" val="1481118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692696"/>
            <a:ext cx="7704856"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3134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62500" lnSpcReduction="20000"/>
          </a:bodyPr>
          <a:lstStyle/>
          <a:p>
            <a:r>
              <a:rPr lang="tr-TR" b="1" dirty="0"/>
              <a:t>Dikkat eksikliği </a:t>
            </a:r>
            <a:r>
              <a:rPr lang="tr-TR" b="1" dirty="0" err="1"/>
              <a:t>hiperaktivite</a:t>
            </a:r>
            <a:r>
              <a:rPr lang="tr-TR" b="1" dirty="0"/>
              <a:t> olanlara beslenme önerileri</a:t>
            </a:r>
            <a:endParaRPr lang="tr-TR" dirty="0"/>
          </a:p>
          <a:p>
            <a:pPr lvl="0"/>
            <a:r>
              <a:rPr lang="tr-TR" dirty="0"/>
              <a:t>Omega-3 içeriği nedeni ile haftada en az 2 defa balık tüketilmesine özen gösterilmelidir. Balık dışında omega-3 kaynağı olan semizotu, ceviz, keten tohumundan da faydalanılabilir.</a:t>
            </a:r>
          </a:p>
          <a:p>
            <a:pPr lvl="0"/>
            <a:r>
              <a:rPr lang="tr-TR" dirty="0"/>
              <a:t>Araştırmalarda </a:t>
            </a:r>
            <a:r>
              <a:rPr lang="tr-TR" dirty="0" err="1"/>
              <a:t>nörotransmitterlerin</a:t>
            </a:r>
            <a:r>
              <a:rPr lang="tr-TR" dirty="0"/>
              <a:t> </a:t>
            </a:r>
            <a:r>
              <a:rPr lang="tr-TR" dirty="0" err="1"/>
              <a:t>kofaktörü</a:t>
            </a:r>
            <a:r>
              <a:rPr lang="tr-TR" dirty="0"/>
              <a:t> olan demir ve çinko minerallerinin oranlarının </a:t>
            </a:r>
            <a:r>
              <a:rPr lang="tr-TR" dirty="0" err="1"/>
              <a:t>hiperkaktif</a:t>
            </a:r>
            <a:r>
              <a:rPr lang="tr-TR" dirty="0"/>
              <a:t> çocuklarda eksik olduğu görülmüştür bu nedenle bu mineralleri içeren besinlerin tüketilmesi ve gerekli olduğu sürece besin takviyelerinin yapılması önemlidir.</a:t>
            </a:r>
          </a:p>
          <a:p>
            <a:pPr lvl="0"/>
            <a:r>
              <a:rPr lang="tr-TR" dirty="0"/>
              <a:t>Çikolata, şeker gibi basit karbonhidrat içeren besinler ve kafeinli içecekler insülin ve adrenalini hormonlarını arttırır. Bu nedenle beslenme programından çıkarılmalıdır. Adrenalin hormonunun yüksek oranda harcanması ile magnezyum eksikliği görülebilmekte ve buna bağlı olarak sağlık sorunları ile karşılaşılmaktadır. Bu nedenle gerekli durumlarda kontrol altında olmak şartı ile magnezyum tabletleri tüketilebilir.</a:t>
            </a:r>
          </a:p>
          <a:p>
            <a:pPr lvl="0"/>
            <a:r>
              <a:rPr lang="tr-TR" dirty="0"/>
              <a:t>Her türlü paketli, hazır, koruyucu madde içeren besinden kaçınılmalıdır.</a:t>
            </a:r>
          </a:p>
          <a:p>
            <a:r>
              <a:rPr lang="tr-TR" dirty="0"/>
              <a:t> </a:t>
            </a:r>
          </a:p>
          <a:p>
            <a:endParaRPr lang="tr-TR" dirty="0"/>
          </a:p>
        </p:txBody>
      </p:sp>
    </p:spTree>
    <p:extLst>
      <p:ext uri="{BB962C8B-B14F-4D97-AF65-F5344CB8AC3E}">
        <p14:creationId xmlns:p14="http://schemas.microsoft.com/office/powerpoint/2010/main" val="1310580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62500" lnSpcReduction="20000"/>
          </a:bodyPr>
          <a:lstStyle/>
          <a:p>
            <a:r>
              <a:rPr lang="tr-TR" b="1" dirty="0"/>
              <a:t>Dikkat eksikliği </a:t>
            </a:r>
            <a:r>
              <a:rPr lang="tr-TR" b="1" dirty="0" err="1"/>
              <a:t>hiperaktivitesi</a:t>
            </a:r>
            <a:r>
              <a:rPr lang="tr-TR" b="1" dirty="0"/>
              <a:t> olanların tüketmemesi gereken besinler</a:t>
            </a:r>
            <a:endParaRPr lang="tr-TR" dirty="0"/>
          </a:p>
          <a:p>
            <a:r>
              <a:rPr lang="tr-TR" dirty="0"/>
              <a:t>Basit şeker içeren her türlü besinden (beyaz şeker, şekerlemeler), asitli içecekler ve şeker oranı yüksek hazır meyve sularından, boyalı besinler ve boya ilave edilmiş süt-süt ürünlerinden, cips gibi yüksek yağ oranı içeren abur cuburlardan, hazır besin olan konservelerden, içeriği bilinmeyen hazır çorba ve baharat karışımlarından, sucuk, salam, sosis gibi şarküteri ürünlerinden, hazır puding ve keklerden kaçınılmalıdır. Hazır, paketli ve koruyucu içeren tüm ürünlerden uzak durulmalıdır. Yüksek kafein içeriği olan filtre kahve ve </a:t>
            </a:r>
            <a:r>
              <a:rPr lang="tr-TR" dirty="0" err="1"/>
              <a:t>türk</a:t>
            </a:r>
            <a:r>
              <a:rPr lang="tr-TR" dirty="0"/>
              <a:t> kahvesi gibi kahvelerinde tüketilmemesi gerekir. Kafein içeren içeceklerden de uzak durulmalıdır.</a:t>
            </a:r>
          </a:p>
          <a:p>
            <a:r>
              <a:rPr lang="tr-TR" dirty="0"/>
              <a:t>İnsanın, sağlıklı büyüme ve gelişmesi, sağlıklı ve bilinçli bir şekilde uzun süre yaşaması için yeterli ve dengeli beslenmeye ihtiyacı vardır. Yeterli ve dengeli beslenme için bireylerin yaklaşık 50’ ye yakın besin öğesine gereksinimleri vardır. Bu besin ögelerini sağlayabilmek için süt grubu, et grubu, ekmek ve tahıllar, sebze ve meyve, kontrollü olarak ise yağ ve şekerden tüketilmesi önemlidir.</a:t>
            </a:r>
          </a:p>
          <a:p>
            <a:endParaRPr lang="tr-TR" dirty="0"/>
          </a:p>
        </p:txBody>
      </p:sp>
    </p:spTree>
    <p:extLst>
      <p:ext uri="{BB962C8B-B14F-4D97-AF65-F5344CB8AC3E}">
        <p14:creationId xmlns:p14="http://schemas.microsoft.com/office/powerpoint/2010/main" val="964544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Unutmayalım!!!!</a:t>
            </a:r>
            <a:endParaRPr lang="tr-TR" dirty="0"/>
          </a:p>
        </p:txBody>
      </p:sp>
      <p:sp>
        <p:nvSpPr>
          <p:cNvPr id="3" name="İçerik Yer Tutucusu 2"/>
          <p:cNvSpPr>
            <a:spLocks noGrp="1"/>
          </p:cNvSpPr>
          <p:nvPr>
            <p:ph idx="1"/>
          </p:nvPr>
        </p:nvSpPr>
        <p:spPr>
          <a:xfrm>
            <a:off x="457200" y="1196752"/>
            <a:ext cx="8229600" cy="5328592"/>
          </a:xfrm>
        </p:spPr>
        <p:txBody>
          <a:bodyPr>
            <a:normAutofit fontScale="25000" lnSpcReduction="20000"/>
          </a:bodyPr>
          <a:lstStyle/>
          <a:p>
            <a:pPr fontAlgn="base"/>
            <a:r>
              <a:rPr lang="tr-TR" sz="7200" dirty="0"/>
              <a:t>Bu çocuklar, genellikle arkadaş ilişkilerinde zorluklar yaşarlar. Çoğunlukla anne babaları, arkadaşları ve öğretmenleri tarafından yanlış anlaşılırlar. Beklenmedik ve dengesiz gibi görünen davranışları, çoğu ortamda gerginliğe neden olur. Çocuğun çevresindeki kişiler; bu davranışları, çocuğun şımarıklığı, isteksizliği ve yaramazlığı olarak yorumlarlar. Oysa ki bu davranışlar, çocuğun kontrolü dışındadır. Dikkat Eksikliği ve </a:t>
            </a:r>
            <a:r>
              <a:rPr lang="tr-TR" sz="7200" dirty="0" err="1"/>
              <a:t>Hiperaktivite</a:t>
            </a:r>
            <a:r>
              <a:rPr lang="tr-TR" sz="7200" dirty="0"/>
              <a:t> Bozukluğu olan çocuklar, kendilerini diğerlerinden farklı hissederler. Çünkü bu problem çocuğun kişilik gelişimini ve zihinsel becerilerini olumsuz etkiler. Yaşadıkları beceri eksikliği ve sakarlıklar çevrelerinden eleştiri ve uyarı almalarıyla sonuçlanır. Çocuk hiçbir şeyi doğru yapmadığını düşünür. Ailesinin kendisinden memnun olmadığını, kimsenin kendisinden hoşlanmadığını hissedebilir. Sürekli uyarıldığı için; ailesinin, arkadaşlarının ve öğretmenlerinin isteklerini yerine getiremediğini düşünür. Bu sebeple çocuğun özgüveni de azalır. Genellikle arkadaş ilişkileri zayıftır. Bilmeden yanlış şeyler söylerler. Diğerlerini rahatsız ettikleri için dışlanırlar. Arkadaşlarını yanlış anlarlar. Etraflarında konuşulanları dinlemezler. Problem yaşadıklarında çözüm bulmakta zorlanırlar. Kurallara uymakta güçlük çekerler. Kendine hâkim olmakta güçlükler yaşarlar. Büyük riskler alırlar, sonuçlarını düşünmezler. Kolay heyecanlanırlar. Saldırgan davranışlarda bulunabilirler. Bu çocuklarda kaygı ve depresyon daha fazladır. Yalan söyleyebilirler, bir şeyler çalabilirler. Kötü oldukları için değil, isteklerini hemen karşılamak için bunu yaparlar. Tüm bu olumsuz davranışları sebebiyle okulda etiketlenirler. Kötü arkadaş grupları tarafından kabul gördükleri için, zamanla bu grupların içinde yer almaya başlarlar</a:t>
            </a:r>
            <a:r>
              <a:rPr lang="tr-TR" sz="7200" dirty="0" smtClean="0"/>
              <a:t>”</a:t>
            </a:r>
            <a:endParaRPr lang="tr-TR" sz="7200" dirty="0"/>
          </a:p>
          <a:p>
            <a:pPr fontAlgn="base"/>
            <a:r>
              <a:rPr lang="tr-TR" sz="7200" dirty="0"/>
              <a:t> </a:t>
            </a:r>
          </a:p>
          <a:p>
            <a:endParaRPr lang="tr-TR" dirty="0"/>
          </a:p>
        </p:txBody>
      </p:sp>
    </p:spTree>
    <p:extLst>
      <p:ext uri="{BB962C8B-B14F-4D97-AF65-F5344CB8AC3E}">
        <p14:creationId xmlns:p14="http://schemas.microsoft.com/office/powerpoint/2010/main" val="4098692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ctr"/>
            <a:endParaRPr lang="tr-TR" dirty="0" smtClean="0"/>
          </a:p>
          <a:p>
            <a:pPr algn="ctr"/>
            <a:endParaRPr lang="tr-TR" dirty="0"/>
          </a:p>
          <a:p>
            <a:pPr algn="ctr"/>
            <a:r>
              <a:rPr lang="tr-TR" b="1" dirty="0" smtClean="0"/>
              <a:t>SÖKE REHBERLİK ARAŞTIRMA MERKEZİ</a:t>
            </a:r>
            <a:endParaRPr lang="tr-TR" b="1" dirty="0"/>
          </a:p>
        </p:txBody>
      </p:sp>
    </p:spTree>
    <p:extLst>
      <p:ext uri="{BB962C8B-B14F-4D97-AF65-F5344CB8AC3E}">
        <p14:creationId xmlns:p14="http://schemas.microsoft.com/office/powerpoint/2010/main" val="122415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404665"/>
            <a:ext cx="7772400" cy="1800199"/>
          </a:xfrm>
        </p:spPr>
        <p:txBody>
          <a:bodyPr>
            <a:normAutofit fontScale="90000"/>
          </a:bodyPr>
          <a:lstStyle/>
          <a:p>
            <a:r>
              <a:rPr lang="tr-TR" b="1" i="1" cap="all" dirty="0" smtClean="0"/>
              <a:t/>
            </a:r>
            <a:br>
              <a:rPr lang="tr-TR" b="1" i="1" cap="all" dirty="0" smtClean="0"/>
            </a:br>
            <a:r>
              <a:rPr lang="tr-TR" sz="2700" b="1" i="1" cap="all" dirty="0" smtClean="0"/>
              <a:t>DEHB </a:t>
            </a:r>
            <a:r>
              <a:rPr lang="tr-TR" sz="2700" b="1" i="1" cap="all" dirty="0"/>
              <a:t>(DİKKAT EKSİKLİĞİ VE HİPERAKTİVİTE BOZUKLUĞU) NEDİR?</a:t>
            </a:r>
            <a:r>
              <a:rPr lang="tr-TR" sz="2700" dirty="0"/>
              <a:t/>
            </a:r>
            <a:br>
              <a:rPr lang="tr-TR" sz="2700" dirty="0"/>
            </a:br>
            <a:endParaRPr lang="tr-TR" sz="2700" dirty="0"/>
          </a:p>
        </p:txBody>
      </p:sp>
      <p:sp>
        <p:nvSpPr>
          <p:cNvPr id="3" name="Alt Başlık 2"/>
          <p:cNvSpPr>
            <a:spLocks noGrp="1"/>
          </p:cNvSpPr>
          <p:nvPr>
            <p:ph type="subTitle" idx="1"/>
          </p:nvPr>
        </p:nvSpPr>
        <p:spPr>
          <a:xfrm>
            <a:off x="395536" y="1988840"/>
            <a:ext cx="8280920" cy="3696816"/>
          </a:xfrm>
        </p:spPr>
        <p:txBody>
          <a:bodyPr>
            <a:normAutofit fontScale="70000" lnSpcReduction="20000"/>
          </a:bodyPr>
          <a:lstStyle/>
          <a:p>
            <a:r>
              <a:rPr lang="tr-TR" dirty="0" smtClean="0">
                <a:solidFill>
                  <a:schemeClr val="tx1"/>
                </a:solidFill>
              </a:rPr>
              <a:t>Aşırı </a:t>
            </a:r>
            <a:r>
              <a:rPr lang="tr-TR" dirty="0">
                <a:solidFill>
                  <a:schemeClr val="tx1"/>
                </a:solidFill>
              </a:rPr>
              <a:t>hareketlilik, dikkat ve konsantrasyon bozukluğu, </a:t>
            </a:r>
            <a:r>
              <a:rPr lang="tr-TR" dirty="0" err="1">
                <a:solidFill>
                  <a:schemeClr val="tx1"/>
                </a:solidFill>
              </a:rPr>
              <a:t>dürtüsellik</a:t>
            </a:r>
            <a:r>
              <a:rPr lang="tr-TR" dirty="0">
                <a:solidFill>
                  <a:schemeClr val="tx1"/>
                </a:solidFill>
              </a:rPr>
              <a:t> (</a:t>
            </a:r>
            <a:r>
              <a:rPr lang="tr-TR" dirty="0" err="1">
                <a:solidFill>
                  <a:schemeClr val="tx1"/>
                </a:solidFill>
              </a:rPr>
              <a:t>impulsivite</a:t>
            </a:r>
            <a:r>
              <a:rPr lang="tr-TR" dirty="0">
                <a:solidFill>
                  <a:schemeClr val="tx1"/>
                </a:solidFill>
              </a:rPr>
              <a:t>) şeklinde açığa çıkan psikiyatrik sorunlardan biridir</a:t>
            </a:r>
            <a:r>
              <a:rPr lang="tr-TR" dirty="0" smtClean="0">
                <a:solidFill>
                  <a:schemeClr val="tx1"/>
                </a:solidFill>
              </a:rPr>
              <a:t>.</a:t>
            </a:r>
          </a:p>
          <a:p>
            <a:r>
              <a:rPr lang="tr-TR" dirty="0" smtClean="0">
                <a:solidFill>
                  <a:schemeClr val="tx1"/>
                </a:solidFill>
              </a:rPr>
              <a:t> </a:t>
            </a:r>
            <a:r>
              <a:rPr lang="tr-TR" dirty="0">
                <a:solidFill>
                  <a:schemeClr val="tx1"/>
                </a:solidFill>
              </a:rPr>
              <a:t>DEHB, kişiyi ömür boyu takip edebilecek bir hastalık olduğu gibi çocuklarda daha sık gözlemlenir ve yaş ilerledikçe -genellikle- belirtilerini kaybeder. Çocuk yaşlarda başlayan dikkat eksikliği ve </a:t>
            </a:r>
            <a:r>
              <a:rPr lang="tr-TR" dirty="0" err="1">
                <a:solidFill>
                  <a:schemeClr val="tx1"/>
                </a:solidFill>
              </a:rPr>
              <a:t>hiperaktivite</a:t>
            </a:r>
            <a:r>
              <a:rPr lang="tr-TR" dirty="0">
                <a:solidFill>
                  <a:schemeClr val="tx1"/>
                </a:solidFill>
              </a:rPr>
              <a:t> bozukluğu çocuğun ömür boyu yaşam kalitesini etkileyebilecek güçte bir problemdir ve muhakkak teşhis/tedavi edilmesi gerekmektedir. Aynı zamanda özgül öğrenme güçlüğü (ÖÖG)'nün bir </a:t>
            </a:r>
            <a:r>
              <a:rPr lang="tr-TR" u="sng" dirty="0">
                <a:solidFill>
                  <a:schemeClr val="tx1"/>
                </a:solidFill>
              </a:rPr>
              <a:t>alt tipidir.</a:t>
            </a:r>
            <a:r>
              <a:rPr lang="tr-TR" dirty="0">
                <a:solidFill>
                  <a:schemeClr val="tx1"/>
                </a:solidFill>
              </a:rPr>
              <a:t> </a:t>
            </a:r>
            <a:endParaRPr lang="tr-TR" dirty="0" smtClean="0">
              <a:solidFill>
                <a:schemeClr val="tx1"/>
              </a:solidFill>
            </a:endParaRPr>
          </a:p>
          <a:p>
            <a:r>
              <a:rPr lang="tr-TR" dirty="0" smtClean="0">
                <a:solidFill>
                  <a:schemeClr val="tx1"/>
                </a:solidFill>
              </a:rPr>
              <a:t>ÖÖG </a:t>
            </a:r>
            <a:r>
              <a:rPr lang="tr-TR" dirty="0">
                <a:solidFill>
                  <a:schemeClr val="tx1"/>
                </a:solidFill>
              </a:rPr>
              <a:t>olarak bilinen 3 ana güçlük;</a:t>
            </a:r>
            <a:r>
              <a:rPr lang="tr-TR" b="1" dirty="0">
                <a:solidFill>
                  <a:schemeClr val="tx1"/>
                </a:solidFill>
              </a:rPr>
              <a:t> </a:t>
            </a:r>
            <a:r>
              <a:rPr lang="tr-TR" b="1" dirty="0" err="1">
                <a:solidFill>
                  <a:schemeClr val="tx1"/>
                </a:solidFill>
              </a:rPr>
              <a:t>disleksi</a:t>
            </a:r>
            <a:r>
              <a:rPr lang="tr-TR" b="1" dirty="0">
                <a:solidFill>
                  <a:schemeClr val="tx1"/>
                </a:solidFill>
              </a:rPr>
              <a:t>,</a:t>
            </a:r>
            <a:r>
              <a:rPr lang="tr-TR" dirty="0">
                <a:solidFill>
                  <a:schemeClr val="tx1"/>
                </a:solidFill>
              </a:rPr>
              <a:t> </a:t>
            </a:r>
            <a:r>
              <a:rPr lang="tr-TR" b="1" dirty="0" err="1">
                <a:solidFill>
                  <a:schemeClr val="tx1"/>
                </a:solidFill>
              </a:rPr>
              <a:t>diskalkuli</a:t>
            </a:r>
            <a:r>
              <a:rPr lang="tr-TR" dirty="0">
                <a:solidFill>
                  <a:schemeClr val="tx1"/>
                </a:solidFill>
              </a:rPr>
              <a:t> ve </a:t>
            </a:r>
            <a:r>
              <a:rPr lang="tr-TR" b="1" dirty="0" err="1">
                <a:solidFill>
                  <a:schemeClr val="tx1"/>
                </a:solidFill>
              </a:rPr>
              <a:t>disrafi</a:t>
            </a:r>
            <a:r>
              <a:rPr lang="tr-TR" dirty="0">
                <a:solidFill>
                  <a:schemeClr val="tx1"/>
                </a:solidFill>
              </a:rPr>
              <a:t> genellikle dikkat eksikliği ile birlikte gözlemlenir. Şimdi, dikkat eksikliği ve </a:t>
            </a:r>
            <a:r>
              <a:rPr lang="tr-TR" dirty="0" err="1">
                <a:solidFill>
                  <a:schemeClr val="tx1"/>
                </a:solidFill>
              </a:rPr>
              <a:t>hiperaktivite</a:t>
            </a:r>
            <a:r>
              <a:rPr lang="tr-TR" dirty="0">
                <a:solidFill>
                  <a:schemeClr val="tx1"/>
                </a:solidFill>
              </a:rPr>
              <a:t> bozukluğu türlerini inceleyelim:</a:t>
            </a:r>
          </a:p>
          <a:p>
            <a:endParaRPr lang="tr-TR" dirty="0"/>
          </a:p>
        </p:txBody>
      </p:sp>
    </p:spTree>
    <p:extLst>
      <p:ext uri="{BB962C8B-B14F-4D97-AF65-F5344CB8AC3E}">
        <p14:creationId xmlns:p14="http://schemas.microsoft.com/office/powerpoint/2010/main" val="1440761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a:t>
            </a:r>
            <a:r>
              <a:rPr lang="tr-TR" b="1" dirty="0"/>
              <a:t>Dikkat eksikliği nedir?</a:t>
            </a:r>
            <a:r>
              <a:rPr lang="tr-TR" dirty="0"/>
              <a:t>” sorusunun bilimsel karşılığını bilmeden “</a:t>
            </a:r>
            <a:r>
              <a:rPr lang="tr-TR" b="1" dirty="0"/>
              <a:t>çocuğumda dikkat eksikliği var</a:t>
            </a:r>
            <a:r>
              <a:rPr lang="tr-TR" dirty="0"/>
              <a:t>” diyen ailelere rastlıyor olmak üzücü. Çocuğunuz için veya kendiniz için tahmin üzerine “</a:t>
            </a:r>
            <a:r>
              <a:rPr lang="tr-TR" b="1" dirty="0" err="1"/>
              <a:t>hiperaktif</a:t>
            </a:r>
            <a:r>
              <a:rPr lang="tr-TR" dirty="0"/>
              <a:t>” teşhisi koymak doğru değildir! </a:t>
            </a:r>
          </a:p>
        </p:txBody>
      </p:sp>
    </p:spTree>
    <p:extLst>
      <p:ext uri="{BB962C8B-B14F-4D97-AF65-F5344CB8AC3E}">
        <p14:creationId xmlns:p14="http://schemas.microsoft.com/office/powerpoint/2010/main" val="245375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r>
              <a:rPr lang="tr-TR" b="1" i="1" cap="all" dirty="0"/>
              <a:t>DEHB BELİRTİLERİ</a:t>
            </a:r>
            <a:endParaRPr lang="tr-TR" dirty="0"/>
          </a:p>
          <a:p>
            <a:r>
              <a:rPr lang="tr-TR" b="1" dirty="0"/>
              <a:t>Dikkat eksikliği </a:t>
            </a:r>
            <a:r>
              <a:rPr lang="tr-TR" b="1" dirty="0" err="1"/>
              <a:t>hiperaktivite</a:t>
            </a:r>
            <a:r>
              <a:rPr lang="tr-TR" b="1" dirty="0"/>
              <a:t> bozukluğu</a:t>
            </a:r>
            <a:r>
              <a:rPr lang="tr-TR" dirty="0"/>
              <a:t> olan çocuklar bazı davranışlarıyla gözetmenlere ipucu verirler. Örnek: çocuğunuzun sizi dinliyormuş gibi görünüp aslında dinlemediğini, sürekli başka hayallere daldığını gözlemliyor olmak dikkat eksikliği belirtilerinden biri olabilir. Bir oyunu veya faaliyeti tamamlamadan diğerine geçmek ve bunu sürekli tekrarlıyor olmak da dikkat eksikliği belirtileri arasında yer alır.</a:t>
            </a:r>
          </a:p>
          <a:p>
            <a:r>
              <a:rPr lang="tr-TR" dirty="0"/>
              <a:t>DEHB bazen de aşırı hareketlilik şeklinde kendini gösterir. Bu yüzden dikkat eksikliği belirtileriyle, </a:t>
            </a:r>
            <a:r>
              <a:rPr lang="tr-TR" dirty="0" err="1"/>
              <a:t>hiperaktivite</a:t>
            </a:r>
            <a:r>
              <a:rPr lang="tr-TR" dirty="0"/>
              <a:t> belirtilerini ayrı ayrı incelemekte fayda var.</a:t>
            </a:r>
          </a:p>
          <a:p>
            <a:r>
              <a:rPr lang="tr-TR" b="1" dirty="0"/>
              <a:t>HATIRLATMA:</a:t>
            </a:r>
            <a:r>
              <a:rPr lang="tr-TR" dirty="0"/>
              <a:t> Bunlar sadece ipuçlarıdır. Kendi kendinize dikkatsiz veya </a:t>
            </a:r>
            <a:r>
              <a:rPr lang="tr-TR" dirty="0" err="1"/>
              <a:t>hiperaktif</a:t>
            </a:r>
            <a:r>
              <a:rPr lang="tr-TR" dirty="0"/>
              <a:t> teşhisi koyup “kızımda/oğlumda dikkat bozukluğu var” demek kesinlikle yanlış bir yaklaşımdır.</a:t>
            </a:r>
          </a:p>
          <a:p>
            <a:endParaRPr lang="tr-TR" dirty="0"/>
          </a:p>
        </p:txBody>
      </p:sp>
    </p:spTree>
    <p:extLst>
      <p:ext uri="{BB962C8B-B14F-4D97-AF65-F5344CB8AC3E}">
        <p14:creationId xmlns:p14="http://schemas.microsoft.com/office/powerpoint/2010/main" val="2267641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dirty="0" smtClean="0"/>
              <a:t>Tanı </a:t>
            </a:r>
            <a:r>
              <a:rPr lang="tr-TR" dirty="0"/>
              <a:t>nasıl konur?</a:t>
            </a:r>
            <a:br>
              <a:rPr lang="tr-TR" dirty="0"/>
            </a:b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Dikkat </a:t>
            </a:r>
            <a:r>
              <a:rPr lang="tr-TR" dirty="0"/>
              <a:t>eksikliği ve </a:t>
            </a:r>
            <a:r>
              <a:rPr lang="tr-TR" dirty="0" err="1"/>
              <a:t>hiperaktivite</a:t>
            </a:r>
            <a:r>
              <a:rPr lang="tr-TR" dirty="0"/>
              <a:t> bozukluğu tanısı konulabilmesi için belirtilerin 7 yaştan önce ortaya çıkmış olması, birden fazla ortamda görülüyor olması, süreklilik arz etmesi ve çocuğun yaşamını olumsuz etkileyecek boyutta olması gerekir.  Örneğin, önceden böyle bir sorunu olmadığı halde, 10 yaşında birden aşırı hareketli olmaya başlayan bir çocuk, evde son derece </a:t>
            </a:r>
            <a:r>
              <a:rPr lang="tr-TR" dirty="0" err="1"/>
              <a:t>dürtüsel</a:t>
            </a:r>
            <a:r>
              <a:rPr lang="tr-TR" dirty="0"/>
              <a:t> davranırken okulda böyle bir sorun yaşamayan bir çocuk ya da zaman zaman dikkat sorunları yaşayan bir çocuk için dikkat eksikliği ve </a:t>
            </a:r>
            <a:r>
              <a:rPr lang="tr-TR" dirty="0" err="1"/>
              <a:t>hiperaktivite</a:t>
            </a:r>
            <a:r>
              <a:rPr lang="tr-TR" dirty="0"/>
              <a:t> bozukluğu tanısı düşünülmez; başka sorunlar araştırılır.</a:t>
            </a:r>
          </a:p>
          <a:p>
            <a:endParaRPr lang="tr-TR" dirty="0"/>
          </a:p>
        </p:txBody>
      </p:sp>
    </p:spTree>
    <p:extLst>
      <p:ext uri="{BB962C8B-B14F-4D97-AF65-F5344CB8AC3E}">
        <p14:creationId xmlns:p14="http://schemas.microsoft.com/office/powerpoint/2010/main" val="2064090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cap="all" dirty="0" smtClean="0"/>
              <a:t/>
            </a:r>
            <a:br>
              <a:rPr lang="tr-TR" b="1" i="1" cap="all" dirty="0" smtClean="0"/>
            </a:br>
            <a:r>
              <a:rPr lang="tr-TR" b="1" i="1" cap="all" dirty="0" smtClean="0"/>
              <a:t>DİKKAT </a:t>
            </a:r>
            <a:r>
              <a:rPr lang="tr-TR" b="1" i="1" cap="all" dirty="0"/>
              <a:t>EKSİKLİĞİ BELİRTİLERİ</a:t>
            </a:r>
            <a:r>
              <a:rPr lang="tr-TR" dirty="0"/>
              <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pPr lvl="0"/>
            <a:r>
              <a:rPr lang="tr-TR" dirty="0" smtClean="0"/>
              <a:t>Dış </a:t>
            </a:r>
            <a:r>
              <a:rPr lang="tr-TR" dirty="0"/>
              <a:t>seslerden veya önemsiz faktörlerden etkilenip asıl meşgul olunan işten kopmak</a:t>
            </a:r>
          </a:p>
          <a:p>
            <a:pPr lvl="0"/>
            <a:r>
              <a:rPr lang="tr-TR" dirty="0"/>
              <a:t>Sık sık hata yapmak ve dalgınlık şeklinde gözlemlenen sakarlıklar yapmak</a:t>
            </a:r>
          </a:p>
          <a:p>
            <a:pPr lvl="0"/>
            <a:r>
              <a:rPr lang="tr-TR" dirty="0"/>
              <a:t>Konsantrasyon gerektiren oyun veya aktivitelerde başarısız olmak</a:t>
            </a:r>
          </a:p>
          <a:p>
            <a:pPr lvl="0"/>
            <a:r>
              <a:rPr lang="tr-TR" dirty="0"/>
              <a:t>Oyun ve işler arasında hızlı geçişler yapmak; biri bitmeden diğerine atlamak</a:t>
            </a:r>
          </a:p>
          <a:p>
            <a:pPr lvl="0"/>
            <a:r>
              <a:rPr lang="tr-TR" dirty="0"/>
              <a:t>Sohbet esnasında başka şeyler hayal edip karşıdakini adeta duymamak, anlatılanları akılda tutamamak</a:t>
            </a:r>
          </a:p>
          <a:p>
            <a:pPr lvl="0"/>
            <a:r>
              <a:rPr lang="tr-TR" dirty="0"/>
              <a:t>Unutkanlık</a:t>
            </a:r>
          </a:p>
          <a:p>
            <a:pPr lvl="0"/>
            <a:r>
              <a:rPr lang="tr-TR" dirty="0"/>
              <a:t>Görev ve sorumlulukları sürekli ertelemek</a:t>
            </a:r>
          </a:p>
          <a:p>
            <a:endParaRPr lang="tr-TR" dirty="0"/>
          </a:p>
        </p:txBody>
      </p:sp>
    </p:spTree>
    <p:extLst>
      <p:ext uri="{BB962C8B-B14F-4D97-AF65-F5344CB8AC3E}">
        <p14:creationId xmlns:p14="http://schemas.microsoft.com/office/powerpoint/2010/main" val="1669132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b="1" dirty="0" smtClean="0"/>
              <a:t/>
            </a:r>
            <a:br>
              <a:rPr lang="tr-TR" sz="2800" b="1" dirty="0" smtClean="0"/>
            </a:br>
            <a:r>
              <a:rPr lang="tr-TR" sz="2800" b="1" dirty="0" err="1" smtClean="0"/>
              <a:t>Hiperaktif</a:t>
            </a:r>
            <a:r>
              <a:rPr lang="tr-TR" sz="2800" b="1" dirty="0" smtClean="0"/>
              <a:t> </a:t>
            </a:r>
            <a:r>
              <a:rPr lang="tr-TR" sz="2800" b="1" dirty="0"/>
              <a:t>Nedir:</a:t>
            </a:r>
            <a:r>
              <a:rPr lang="tr-TR" sz="2800" dirty="0"/>
              <a:t> Aşırı hareketlilik ve dikkatsizlik gibi öğrenmeyi etkileyecek güçte sorunlar yaşayan çocuklara </a:t>
            </a:r>
            <a:r>
              <a:rPr lang="tr-TR" sz="2800" dirty="0" err="1"/>
              <a:t>hiperaktif</a:t>
            </a:r>
            <a:r>
              <a:rPr lang="tr-TR" sz="2800" dirty="0"/>
              <a:t> denir.</a:t>
            </a:r>
            <a:br>
              <a:rPr lang="tr-TR" sz="2800" dirty="0"/>
            </a:br>
            <a:endParaRPr lang="tr-TR" sz="2800" dirty="0"/>
          </a:p>
        </p:txBody>
      </p:sp>
      <p:sp>
        <p:nvSpPr>
          <p:cNvPr id="3" name="İçerik Yer Tutucusu 2"/>
          <p:cNvSpPr>
            <a:spLocks noGrp="1"/>
          </p:cNvSpPr>
          <p:nvPr>
            <p:ph idx="1"/>
          </p:nvPr>
        </p:nvSpPr>
        <p:spPr/>
        <p:txBody>
          <a:bodyPr>
            <a:normAutofit fontScale="92500" lnSpcReduction="20000"/>
          </a:bodyPr>
          <a:lstStyle/>
          <a:p>
            <a:endParaRPr lang="tr-TR" b="1" i="1" cap="all" dirty="0" smtClean="0"/>
          </a:p>
          <a:p>
            <a:r>
              <a:rPr lang="tr-TR" b="1" i="1" cap="all" dirty="0" smtClean="0"/>
              <a:t>HİPERAKTİVİTE </a:t>
            </a:r>
            <a:r>
              <a:rPr lang="tr-TR" b="1" i="1" cap="all" dirty="0"/>
              <a:t>BELİRTİLERİ</a:t>
            </a:r>
            <a:endParaRPr lang="tr-TR" dirty="0"/>
          </a:p>
          <a:p>
            <a:pPr lvl="0"/>
            <a:r>
              <a:rPr lang="tr-TR" dirty="0" smtClean="0"/>
              <a:t>Aşırı </a:t>
            </a:r>
            <a:r>
              <a:rPr lang="tr-TR" dirty="0"/>
              <a:t>hareketlilik, oturduğu yerde duramama.</a:t>
            </a:r>
          </a:p>
          <a:p>
            <a:pPr lvl="0"/>
            <a:r>
              <a:rPr lang="tr-TR" dirty="0"/>
              <a:t>Aşırı konuşma</a:t>
            </a:r>
          </a:p>
          <a:p>
            <a:pPr lvl="0"/>
            <a:r>
              <a:rPr lang="tr-TR" dirty="0"/>
              <a:t>Mobilyalara veya tırmanma amacı taşımayan nesnelere tırmanma</a:t>
            </a:r>
          </a:p>
          <a:p>
            <a:pPr lvl="0"/>
            <a:r>
              <a:rPr lang="tr-TR" dirty="0"/>
              <a:t>Bir odanın içinde dahi olsa dolaşmaya çıkma, tabiri caizse amaçsız volta atma</a:t>
            </a:r>
          </a:p>
          <a:p>
            <a:r>
              <a:rPr lang="tr-TR" dirty="0"/>
              <a:t>Şeklinde görülen davranışlar </a:t>
            </a:r>
            <a:r>
              <a:rPr lang="tr-TR" b="1" dirty="0" err="1"/>
              <a:t>hiperaktivite</a:t>
            </a:r>
            <a:r>
              <a:rPr lang="tr-TR" b="1" dirty="0"/>
              <a:t> belirtileri</a:t>
            </a:r>
            <a:r>
              <a:rPr lang="tr-TR" dirty="0"/>
              <a:t> olarak değerlendirilebilir.</a:t>
            </a:r>
          </a:p>
          <a:p>
            <a:endParaRPr lang="tr-TR" dirty="0"/>
          </a:p>
        </p:txBody>
      </p:sp>
    </p:spTree>
    <p:extLst>
      <p:ext uri="{BB962C8B-B14F-4D97-AF65-F5344CB8AC3E}">
        <p14:creationId xmlns:p14="http://schemas.microsoft.com/office/powerpoint/2010/main" val="1890496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fontScale="90000"/>
          </a:bodyPr>
          <a:lstStyle/>
          <a:p>
            <a:r>
              <a:rPr lang="tr-TR" b="1" i="1" cap="all" dirty="0" smtClean="0"/>
              <a:t/>
            </a:r>
            <a:br>
              <a:rPr lang="tr-TR" b="1" i="1" cap="all" dirty="0" smtClean="0"/>
            </a:br>
            <a:r>
              <a:rPr lang="tr-TR" b="1" i="1" cap="all" dirty="0" smtClean="0"/>
              <a:t>DİKKAT </a:t>
            </a:r>
            <a:r>
              <a:rPr lang="tr-TR" b="1" i="1" cap="all" dirty="0"/>
              <a:t>EKSİKLİĞİ NEDEN OLUR?</a:t>
            </a:r>
            <a:r>
              <a:rPr lang="tr-TR" dirty="0"/>
              <a:t/>
            </a:r>
            <a:br>
              <a:rPr lang="tr-TR" dirty="0"/>
            </a:br>
            <a:endParaRPr lang="tr-TR" dirty="0"/>
          </a:p>
        </p:txBody>
      </p:sp>
      <p:sp>
        <p:nvSpPr>
          <p:cNvPr id="3" name="İçerik Yer Tutucusu 2"/>
          <p:cNvSpPr>
            <a:spLocks noGrp="1"/>
          </p:cNvSpPr>
          <p:nvPr>
            <p:ph idx="1"/>
          </p:nvPr>
        </p:nvSpPr>
        <p:spPr>
          <a:xfrm>
            <a:off x="457200" y="1268760"/>
            <a:ext cx="8229600" cy="5400600"/>
          </a:xfrm>
        </p:spPr>
        <p:txBody>
          <a:bodyPr>
            <a:normAutofit fontScale="25000" lnSpcReduction="20000"/>
          </a:bodyPr>
          <a:lstStyle/>
          <a:p>
            <a:r>
              <a:rPr lang="tr-TR" sz="7200" dirty="0" smtClean="0"/>
              <a:t>Dokunma</a:t>
            </a:r>
            <a:r>
              <a:rPr lang="tr-TR" sz="7200" dirty="0"/>
              <a:t>, koklama, tatma, işitme ve görme olmak üzere 5 duyu organından herhangi birinde yetersizlik (sağlıklı çalışmama) durumu olursa dikkat eksikliğine sebep olabilmektedir. Bununla birlikte;</a:t>
            </a:r>
          </a:p>
          <a:p>
            <a:pPr lvl="0"/>
            <a:r>
              <a:rPr lang="tr-TR" sz="7200" dirty="0"/>
              <a:t>Düzensiz uyku,</a:t>
            </a:r>
          </a:p>
          <a:p>
            <a:pPr lvl="0"/>
            <a:r>
              <a:rPr lang="tr-TR" sz="7200" dirty="0"/>
              <a:t>Sağlıksız beslenme,</a:t>
            </a:r>
          </a:p>
          <a:p>
            <a:pPr lvl="0"/>
            <a:r>
              <a:rPr lang="tr-TR" sz="7200" dirty="0"/>
              <a:t>İyi dinlenememe</a:t>
            </a:r>
          </a:p>
          <a:p>
            <a:r>
              <a:rPr lang="tr-TR" sz="7200" dirty="0"/>
              <a:t>gibi organizmaya bağlı sebeplerden kaynaklanabilir. Dikkat eksikliği ve </a:t>
            </a:r>
            <a:r>
              <a:rPr lang="tr-TR" sz="7200" dirty="0" err="1"/>
              <a:t>hiperaktivite</a:t>
            </a:r>
            <a:r>
              <a:rPr lang="tr-TR" sz="7200" dirty="0"/>
              <a:t> bozukluğu tedavisi çok yönlü bir inceleme gerektirir. Yukarıda saydığımız sebeplere ek olarak;</a:t>
            </a:r>
          </a:p>
          <a:p>
            <a:pPr lvl="0"/>
            <a:r>
              <a:rPr lang="tr-TR" sz="7200" dirty="0"/>
              <a:t>Psikolojik sorunlar,</a:t>
            </a:r>
          </a:p>
          <a:p>
            <a:pPr lvl="0"/>
            <a:r>
              <a:rPr lang="tr-TR" sz="7200" dirty="0"/>
              <a:t>Motivasyon eksikliği,</a:t>
            </a:r>
          </a:p>
          <a:p>
            <a:pPr lvl="0"/>
            <a:r>
              <a:rPr lang="tr-TR" sz="7200" dirty="0"/>
              <a:t>Genetik faktörler</a:t>
            </a:r>
          </a:p>
          <a:p>
            <a:pPr marL="0" indent="0">
              <a:buNone/>
            </a:pPr>
            <a:r>
              <a:rPr lang="tr-TR" sz="7200" dirty="0"/>
              <a:t>dikkat eksikliği ve </a:t>
            </a:r>
            <a:r>
              <a:rPr lang="tr-TR" sz="7200" dirty="0" err="1"/>
              <a:t>hiperaktivite</a:t>
            </a:r>
            <a:r>
              <a:rPr lang="tr-TR" sz="7200" dirty="0"/>
              <a:t> bozukluğuna sebebiyet verebilmektedir. Çocuk yaşlarda yeterince dikkat </a:t>
            </a:r>
            <a:r>
              <a:rPr lang="tr-TR" sz="7200" dirty="0" err="1"/>
              <a:t>egzesizi</a:t>
            </a:r>
            <a:r>
              <a:rPr lang="tr-TR" sz="7200" dirty="0"/>
              <a:t> yapmamış olmak veya dikkat geliştirici faaliyetlerde çok fazla bulunmamak, ilerleyen yaşlarda konsantrasyon yeteneğimizi köreltebilir. Beyin, az kullanılan alanlarda tembelleşebiliyor. Bu bir hastalık olmamakla birlikte, yaşıtlarımıza oranla odaklanma sorununu daha fazla hissetmemize neden olabiliyor. Dolayısıyla, erken yaşta oyun, kitap, spor ve benzeri etkinliklerle bol bol beyin egzersizi yapmak, dikkate dayalı bozuklukların önüne geçmek için önemlidir.</a:t>
            </a:r>
          </a:p>
          <a:p>
            <a:endParaRPr lang="tr-TR" dirty="0"/>
          </a:p>
        </p:txBody>
      </p:sp>
    </p:spTree>
    <p:extLst>
      <p:ext uri="{BB962C8B-B14F-4D97-AF65-F5344CB8AC3E}">
        <p14:creationId xmlns:p14="http://schemas.microsoft.com/office/powerpoint/2010/main" val="89696475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1824</Words>
  <Application>Microsoft Office PowerPoint</Application>
  <PresentationFormat>Ekran Gösterisi (4:3)</PresentationFormat>
  <Paragraphs>95</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Ofis Teması</vt:lpstr>
      <vt:lpstr>PowerPoint Sunusu</vt:lpstr>
      <vt:lpstr>PowerPoint Sunusu</vt:lpstr>
      <vt:lpstr> DEHB (DİKKAT EKSİKLİĞİ VE HİPERAKTİVİTE BOZUKLUĞU) NEDİR? </vt:lpstr>
      <vt:lpstr>PowerPoint Sunusu</vt:lpstr>
      <vt:lpstr>PowerPoint Sunusu</vt:lpstr>
      <vt:lpstr> Tanı nasıl konur? </vt:lpstr>
      <vt:lpstr> DİKKAT EKSİKLİĞİ BELİRTİLERİ </vt:lpstr>
      <vt:lpstr> Hiperaktif Nedir: Aşırı hareketlilik ve dikkatsizlik gibi öğrenmeyi etkileyecek güçte sorunlar yaşayan çocuklara hiperaktif denir. </vt:lpstr>
      <vt:lpstr> DİKKAT EKSİKLİĞİ NEDEN OLUR? </vt:lpstr>
      <vt:lpstr>“ Pek çok aile yanlış bilgiler yüzünden çocuğunu tedavi ettirmiyor” </vt:lpstr>
      <vt:lpstr>PowerPoint Sunusu</vt:lpstr>
      <vt:lpstr>PowerPoint Sunusu</vt:lpstr>
      <vt:lpstr>Ailelerin yaptığı yanlışlar</vt:lpstr>
      <vt:lpstr> DEHB OKUL HAYATINI NASIL ETKİLER? </vt:lpstr>
      <vt:lpstr>DEHB’İN TEDAVİSİ VAR MI? </vt:lpstr>
      <vt:lpstr>DİKKAT EKSİKLİĞİ VE HİPERAKTİVİTE OLAN ÇOCUKLARA NASIL DAVRANILMALI? </vt:lpstr>
      <vt:lpstr>PowerPoint Sunusu</vt:lpstr>
      <vt:lpstr>PowerPoint Sunusu</vt:lpstr>
      <vt:lpstr>PowerPoint Sunusu</vt:lpstr>
      <vt:lpstr>PowerPoint Sunusu</vt:lpstr>
      <vt:lpstr>PowerPoint Sunusu</vt:lpstr>
      <vt:lpstr>Unutmayalım!!!!</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Hatice</dc:creator>
  <cp:lastModifiedBy>MEB</cp:lastModifiedBy>
  <cp:revision>16</cp:revision>
  <dcterms:created xsi:type="dcterms:W3CDTF">2018-02-06T08:22:20Z</dcterms:created>
  <dcterms:modified xsi:type="dcterms:W3CDTF">2018-02-28T11:16:53Z</dcterms:modified>
</cp:coreProperties>
</file>